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60" r:id="rId4"/>
    <p:sldId id="290" r:id="rId5"/>
    <p:sldId id="267" r:id="rId6"/>
    <p:sldId id="291" r:id="rId7"/>
    <p:sldId id="292" r:id="rId8"/>
    <p:sldId id="293" r:id="rId9"/>
    <p:sldId id="279" r:id="rId10"/>
    <p:sldId id="306" r:id="rId11"/>
    <p:sldId id="280" r:id="rId12"/>
    <p:sldId id="294" r:id="rId13"/>
    <p:sldId id="295" r:id="rId14"/>
    <p:sldId id="296" r:id="rId15"/>
    <p:sldId id="297" r:id="rId16"/>
    <p:sldId id="298" r:id="rId17"/>
    <p:sldId id="299" r:id="rId18"/>
    <p:sldId id="300" r:id="rId19"/>
    <p:sldId id="302" r:id="rId20"/>
    <p:sldId id="303" r:id="rId21"/>
    <p:sldId id="304" r:id="rId22"/>
    <p:sldId id="288" r:id="rId23"/>
    <p:sldId id="289" r:id="rId24"/>
    <p:sldId id="305" r:id="rId25"/>
  </p:sldIdLst>
  <p:sldSz cx="12192000" cy="6858000"/>
  <p:notesSz cx="6858000" cy="9144000"/>
  <p:embeddedFontLst>
    <p:embeddedFont>
      <p:font typeface="Adobe Caslon Pro" panose="0205050205050A020403" pitchFamily="18" charset="0"/>
      <p:regular r:id="rId27"/>
      <p:bold r:id="rId28"/>
      <p:italic r:id="rId29"/>
      <p:boldItalic r:id="rId30"/>
    </p:embeddedFont>
    <p:embeddedFont>
      <p:font typeface="Adobe 仿宋 Std R" panose="02020400000000000000" pitchFamily="18" charset="-128"/>
      <p:regular r:id="rId31"/>
    </p:embeddedFon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Cambria Math" panose="02040503050406030204" pitchFamily="18" charset="0"/>
      <p:regular r:id="rId38"/>
    </p:embeddedFont>
    <p:embeddedFont>
      <p:font typeface="微軟正黑體" panose="020B0604030504040204" pitchFamily="34" charset="-120"/>
      <p:regular r:id="rId39"/>
      <p:bold r:id="rId40"/>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81B9"/>
    <a:srgbClr val="FFB509"/>
    <a:srgbClr val="6585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46" autoAdjust="0"/>
    <p:restoredTop sz="95191" autoAdjust="0"/>
  </p:normalViewPr>
  <p:slideViewPr>
    <p:cSldViewPr snapToGrid="0">
      <p:cViewPr varScale="1">
        <p:scale>
          <a:sx n="83" d="100"/>
          <a:sy n="83" d="100"/>
        </p:scale>
        <p:origin x="84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39AD78-8236-48F3-8770-231F5BBFCEEB}" type="datetimeFigureOut">
              <a:rPr lang="zh-TW" altLang="en-US" smtClean="0"/>
              <a:t>2022/5/30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4E6A2-07B0-4196-95A4-9E3F199C5F08}" type="slidenum">
              <a:rPr lang="zh-TW" altLang="en-US" smtClean="0"/>
              <a:t>‹#›</a:t>
            </a:fld>
            <a:endParaRPr lang="zh-TW" altLang="en-US"/>
          </a:p>
        </p:txBody>
      </p:sp>
    </p:spTree>
    <p:extLst>
      <p:ext uri="{BB962C8B-B14F-4D97-AF65-F5344CB8AC3E}">
        <p14:creationId xmlns:p14="http://schemas.microsoft.com/office/powerpoint/2010/main" val="512363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a:t>
            </a:fld>
            <a:endParaRPr lang="zh-TW" altLang="en-US"/>
          </a:p>
        </p:txBody>
      </p:sp>
    </p:spTree>
    <p:extLst>
      <p:ext uri="{BB962C8B-B14F-4D97-AF65-F5344CB8AC3E}">
        <p14:creationId xmlns:p14="http://schemas.microsoft.com/office/powerpoint/2010/main" val="3053926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16</a:t>
            </a:fld>
            <a:endParaRPr lang="zh-TW" altLang="en-US"/>
          </a:p>
        </p:txBody>
      </p:sp>
    </p:spTree>
    <p:extLst>
      <p:ext uri="{BB962C8B-B14F-4D97-AF65-F5344CB8AC3E}">
        <p14:creationId xmlns:p14="http://schemas.microsoft.com/office/powerpoint/2010/main" val="1305885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17</a:t>
            </a:fld>
            <a:endParaRPr lang="zh-TW" altLang="en-US"/>
          </a:p>
        </p:txBody>
      </p:sp>
    </p:spTree>
    <p:extLst>
      <p:ext uri="{BB962C8B-B14F-4D97-AF65-F5344CB8AC3E}">
        <p14:creationId xmlns:p14="http://schemas.microsoft.com/office/powerpoint/2010/main" val="4238773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18</a:t>
            </a:fld>
            <a:endParaRPr lang="zh-TW" altLang="en-US"/>
          </a:p>
        </p:txBody>
      </p:sp>
    </p:spTree>
    <p:extLst>
      <p:ext uri="{BB962C8B-B14F-4D97-AF65-F5344CB8AC3E}">
        <p14:creationId xmlns:p14="http://schemas.microsoft.com/office/powerpoint/2010/main" val="3216849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19</a:t>
            </a:fld>
            <a:endParaRPr lang="zh-TW" altLang="en-US"/>
          </a:p>
        </p:txBody>
      </p:sp>
    </p:spTree>
    <p:extLst>
      <p:ext uri="{BB962C8B-B14F-4D97-AF65-F5344CB8AC3E}">
        <p14:creationId xmlns:p14="http://schemas.microsoft.com/office/powerpoint/2010/main" val="877532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20</a:t>
            </a:fld>
            <a:endParaRPr lang="zh-TW" altLang="en-US"/>
          </a:p>
        </p:txBody>
      </p:sp>
    </p:spTree>
    <p:extLst>
      <p:ext uri="{BB962C8B-B14F-4D97-AF65-F5344CB8AC3E}">
        <p14:creationId xmlns:p14="http://schemas.microsoft.com/office/powerpoint/2010/main" val="3133442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21</a:t>
            </a:fld>
            <a:endParaRPr lang="zh-TW" altLang="en-US"/>
          </a:p>
        </p:txBody>
      </p:sp>
    </p:spTree>
    <p:extLst>
      <p:ext uri="{BB962C8B-B14F-4D97-AF65-F5344CB8AC3E}">
        <p14:creationId xmlns:p14="http://schemas.microsoft.com/office/powerpoint/2010/main" val="1428513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dirty="0">
                <a:latin typeface="微軟正黑體" panose="020B0604030504040204" pitchFamily="34" charset="-120"/>
                <a:ea typeface="微軟正黑體" panose="020B0604030504040204" pitchFamily="34" charset="-120"/>
              </a:rPr>
              <a:t> 本研究中由一起點站至一訖點站的騎乘次數謂為「騎乘量」，而一站點中租借與還車次數的總和稱之「租還量」。</a:t>
            </a:r>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4</a:t>
            </a:fld>
            <a:endParaRPr lang="zh-TW" altLang="en-US"/>
          </a:p>
        </p:txBody>
      </p:sp>
    </p:spTree>
    <p:extLst>
      <p:ext uri="{BB962C8B-B14F-4D97-AF65-F5344CB8AC3E}">
        <p14:creationId xmlns:p14="http://schemas.microsoft.com/office/powerpoint/2010/main" val="2497832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6</a:t>
            </a:fld>
            <a:endParaRPr lang="zh-TW" altLang="en-US"/>
          </a:p>
        </p:txBody>
      </p:sp>
    </p:spTree>
    <p:extLst>
      <p:ext uri="{BB962C8B-B14F-4D97-AF65-F5344CB8AC3E}">
        <p14:creationId xmlns:p14="http://schemas.microsoft.com/office/powerpoint/2010/main" val="1531815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8</a:t>
            </a:fld>
            <a:endParaRPr lang="zh-TW" altLang="en-US"/>
          </a:p>
        </p:txBody>
      </p:sp>
    </p:spTree>
    <p:extLst>
      <p:ext uri="{BB962C8B-B14F-4D97-AF65-F5344CB8AC3E}">
        <p14:creationId xmlns:p14="http://schemas.microsoft.com/office/powerpoint/2010/main" val="3691990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11</a:t>
            </a:fld>
            <a:endParaRPr lang="zh-TW" altLang="en-US"/>
          </a:p>
        </p:txBody>
      </p:sp>
    </p:spTree>
    <p:extLst>
      <p:ext uri="{BB962C8B-B14F-4D97-AF65-F5344CB8AC3E}">
        <p14:creationId xmlns:p14="http://schemas.microsoft.com/office/powerpoint/2010/main" val="2972422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12</a:t>
            </a:fld>
            <a:endParaRPr lang="zh-TW" altLang="en-US"/>
          </a:p>
        </p:txBody>
      </p:sp>
    </p:spTree>
    <p:extLst>
      <p:ext uri="{BB962C8B-B14F-4D97-AF65-F5344CB8AC3E}">
        <p14:creationId xmlns:p14="http://schemas.microsoft.com/office/powerpoint/2010/main" val="837309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13</a:t>
            </a:fld>
            <a:endParaRPr lang="zh-TW" altLang="en-US"/>
          </a:p>
        </p:txBody>
      </p:sp>
    </p:spTree>
    <p:extLst>
      <p:ext uri="{BB962C8B-B14F-4D97-AF65-F5344CB8AC3E}">
        <p14:creationId xmlns:p14="http://schemas.microsoft.com/office/powerpoint/2010/main" val="604827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14</a:t>
            </a:fld>
            <a:endParaRPr lang="zh-TW" altLang="en-US"/>
          </a:p>
        </p:txBody>
      </p:sp>
    </p:spTree>
    <p:extLst>
      <p:ext uri="{BB962C8B-B14F-4D97-AF65-F5344CB8AC3E}">
        <p14:creationId xmlns:p14="http://schemas.microsoft.com/office/powerpoint/2010/main" val="2509353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15</a:t>
            </a:fld>
            <a:endParaRPr lang="zh-TW" altLang="en-US"/>
          </a:p>
        </p:txBody>
      </p:sp>
    </p:spTree>
    <p:extLst>
      <p:ext uri="{BB962C8B-B14F-4D97-AF65-F5344CB8AC3E}">
        <p14:creationId xmlns:p14="http://schemas.microsoft.com/office/powerpoint/2010/main" val="2324307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FBE707-2935-4B23-ABA3-2C2EAC8BA62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91F647F-AC43-4353-942C-A8353AF05A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F148E615-2CCD-43D0-BA03-3E1A165F49B6}"/>
              </a:ext>
            </a:extLst>
          </p:cNvPr>
          <p:cNvSpPr>
            <a:spLocks noGrp="1"/>
          </p:cNvSpPr>
          <p:nvPr>
            <p:ph type="dt" sz="half" idx="10"/>
          </p:nvPr>
        </p:nvSpPr>
        <p:spPr/>
        <p:txBody>
          <a:bodyPr/>
          <a:lstStyle/>
          <a:p>
            <a:fld id="{6E22CA1A-2ACE-4834-A382-6404395F8D22}" type="datetime1">
              <a:rPr lang="zh-TW" altLang="en-US" smtClean="0"/>
              <a:t>2022/5/30</a:t>
            </a:fld>
            <a:endParaRPr lang="zh-TW" altLang="en-US"/>
          </a:p>
        </p:txBody>
      </p:sp>
      <p:sp>
        <p:nvSpPr>
          <p:cNvPr id="5" name="頁尾版面配置區 4">
            <a:extLst>
              <a:ext uri="{FF2B5EF4-FFF2-40B4-BE49-F238E27FC236}">
                <a16:creationId xmlns:a16="http://schemas.microsoft.com/office/drawing/2014/main" id="{DEFE4146-1A43-40E9-9E84-7E42357E76D5}"/>
              </a:ext>
            </a:extLst>
          </p:cNvPr>
          <p:cNvSpPr>
            <a:spLocks noGrp="1"/>
          </p:cNvSpPr>
          <p:nvPr>
            <p:ph type="ftr" sz="quarter" idx="11"/>
          </p:nvPr>
        </p:nvSpPr>
        <p:spPr/>
        <p:txBody>
          <a:bodyPr/>
          <a:lstStyle/>
          <a:p>
            <a:endParaRPr lang="zh-TW" altLang="en-US"/>
          </a:p>
        </p:txBody>
      </p:sp>
      <p:sp>
        <p:nvSpPr>
          <p:cNvPr id="7" name="投影片編號版面配置區 5">
            <a:extLst>
              <a:ext uri="{FF2B5EF4-FFF2-40B4-BE49-F238E27FC236}">
                <a16:creationId xmlns:a16="http://schemas.microsoft.com/office/drawing/2014/main" id="{ADF9C170-A9EE-45E7-AE6A-40CEEB2462CD}"/>
              </a:ext>
            </a:extLst>
          </p:cNvPr>
          <p:cNvSpPr>
            <a:spLocks noGrp="1"/>
          </p:cNvSpPr>
          <p:nvPr>
            <p:ph type="sldNum" sz="quarter" idx="12"/>
          </p:nvPr>
        </p:nvSpPr>
        <p:spPr>
          <a:xfrm>
            <a:off x="8610600" y="6356350"/>
            <a:ext cx="2743200" cy="365125"/>
          </a:xfrm>
          <a:prstGeom prst="rect">
            <a:avLst/>
          </a:prstGeom>
        </p:spPr>
        <p:txBody>
          <a:bodyPr/>
          <a:lstStyle>
            <a:lvl1pPr>
              <a:defRPr sz="1400" b="1">
                <a:solidFill>
                  <a:schemeClr val="tx1"/>
                </a:solidFill>
                <a:latin typeface="Times New Roman" panose="02020603050405020304" pitchFamily="18" charset="0"/>
                <a:cs typeface="Times New Roman" panose="02020603050405020304" pitchFamily="18" charset="0"/>
              </a:defRPr>
            </a:lvl1pPr>
          </a:lstStyle>
          <a:p>
            <a:fld id="{7DA83CBE-A3DA-4475-8E7E-C4720364E3C1}" type="slidenum">
              <a:rPr lang="zh-TW" altLang="en-US" smtClean="0"/>
              <a:pPr/>
              <a:t>‹#›</a:t>
            </a:fld>
            <a:endParaRPr lang="zh-TW" altLang="en-US"/>
          </a:p>
        </p:txBody>
      </p:sp>
    </p:spTree>
    <p:extLst>
      <p:ext uri="{BB962C8B-B14F-4D97-AF65-F5344CB8AC3E}">
        <p14:creationId xmlns:p14="http://schemas.microsoft.com/office/powerpoint/2010/main" val="1242401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CB04F0-95B9-4E39-AF0F-4508177602F4}"/>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BF7B501-0E36-47DE-88E5-9BE76934A65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8670FA5-44BD-464D-9DF0-7A4A4D2B2CD0}"/>
              </a:ext>
            </a:extLst>
          </p:cNvPr>
          <p:cNvSpPr>
            <a:spLocks noGrp="1"/>
          </p:cNvSpPr>
          <p:nvPr>
            <p:ph type="dt" sz="half" idx="10"/>
          </p:nvPr>
        </p:nvSpPr>
        <p:spPr/>
        <p:txBody>
          <a:bodyPr/>
          <a:lstStyle/>
          <a:p>
            <a:fld id="{4CA462B2-92B2-4DF7-8D7B-1783957D4E6C}" type="datetime1">
              <a:rPr lang="zh-TW" altLang="en-US" smtClean="0"/>
              <a:t>2022/5/30</a:t>
            </a:fld>
            <a:endParaRPr lang="zh-TW" altLang="en-US"/>
          </a:p>
        </p:txBody>
      </p:sp>
      <p:sp>
        <p:nvSpPr>
          <p:cNvPr id="5" name="頁尾版面配置區 4">
            <a:extLst>
              <a:ext uri="{FF2B5EF4-FFF2-40B4-BE49-F238E27FC236}">
                <a16:creationId xmlns:a16="http://schemas.microsoft.com/office/drawing/2014/main" id="{55F29663-2489-4F10-BFC4-821F6151310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524A53C-2E38-451A-97E1-33C6431E8DD8}"/>
              </a:ext>
            </a:extLst>
          </p:cNvPr>
          <p:cNvSpPr>
            <a:spLocks noGrp="1"/>
          </p:cNvSpPr>
          <p:nvPr>
            <p:ph type="sldNum" sz="quarter" idx="12"/>
          </p:nvPr>
        </p:nvSpPr>
        <p:spPr>
          <a:xfrm>
            <a:off x="8610600" y="6356350"/>
            <a:ext cx="2743200" cy="365125"/>
          </a:xfrm>
          <a:prstGeom prst="rect">
            <a:avLst/>
          </a:prstGeom>
        </p:spPr>
        <p:txBody>
          <a:bodyPr/>
          <a:lstStyle/>
          <a:p>
            <a:fld id="{7DA83CBE-A3DA-4475-8E7E-C4720364E3C1}" type="slidenum">
              <a:rPr lang="zh-TW" altLang="en-US" smtClean="0"/>
              <a:t>‹#›</a:t>
            </a:fld>
            <a:endParaRPr lang="zh-TW" altLang="en-US"/>
          </a:p>
        </p:txBody>
      </p:sp>
    </p:spTree>
    <p:extLst>
      <p:ext uri="{BB962C8B-B14F-4D97-AF65-F5344CB8AC3E}">
        <p14:creationId xmlns:p14="http://schemas.microsoft.com/office/powerpoint/2010/main" val="263855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6C817340-5992-4A3C-969A-4E7B07FB1FD0}"/>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2D8B1E9-2A3D-42B1-9932-63D262B6306D}"/>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C18E736-0A28-4727-9638-B4050D68E4D0}"/>
              </a:ext>
            </a:extLst>
          </p:cNvPr>
          <p:cNvSpPr>
            <a:spLocks noGrp="1"/>
          </p:cNvSpPr>
          <p:nvPr>
            <p:ph type="dt" sz="half" idx="10"/>
          </p:nvPr>
        </p:nvSpPr>
        <p:spPr/>
        <p:txBody>
          <a:bodyPr/>
          <a:lstStyle/>
          <a:p>
            <a:fld id="{16C4FB44-E4A0-45D3-9BF9-DDDBBA0C6841}" type="datetime1">
              <a:rPr lang="zh-TW" altLang="en-US" smtClean="0"/>
              <a:t>2022/5/30</a:t>
            </a:fld>
            <a:endParaRPr lang="zh-TW" altLang="en-US"/>
          </a:p>
        </p:txBody>
      </p:sp>
      <p:sp>
        <p:nvSpPr>
          <p:cNvPr id="5" name="頁尾版面配置區 4">
            <a:extLst>
              <a:ext uri="{FF2B5EF4-FFF2-40B4-BE49-F238E27FC236}">
                <a16:creationId xmlns:a16="http://schemas.microsoft.com/office/drawing/2014/main" id="{B2043F5E-7366-49B4-96B1-62F8A0B51A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D24F12A-992E-4767-AFC8-E2B0D49044AA}"/>
              </a:ext>
            </a:extLst>
          </p:cNvPr>
          <p:cNvSpPr>
            <a:spLocks noGrp="1"/>
          </p:cNvSpPr>
          <p:nvPr>
            <p:ph type="sldNum" sz="quarter" idx="12"/>
          </p:nvPr>
        </p:nvSpPr>
        <p:spPr>
          <a:xfrm>
            <a:off x="8610600" y="6356350"/>
            <a:ext cx="2743200" cy="365125"/>
          </a:xfrm>
          <a:prstGeom prst="rect">
            <a:avLst/>
          </a:prstGeom>
        </p:spPr>
        <p:txBody>
          <a:bodyPr/>
          <a:lstStyle/>
          <a:p>
            <a:fld id="{7DA83CBE-A3DA-4475-8E7E-C4720364E3C1}" type="slidenum">
              <a:rPr lang="zh-TW" altLang="en-US" smtClean="0"/>
              <a:t>‹#›</a:t>
            </a:fld>
            <a:endParaRPr lang="zh-TW" altLang="en-US"/>
          </a:p>
        </p:txBody>
      </p:sp>
    </p:spTree>
    <p:extLst>
      <p:ext uri="{BB962C8B-B14F-4D97-AF65-F5344CB8AC3E}">
        <p14:creationId xmlns:p14="http://schemas.microsoft.com/office/powerpoint/2010/main" val="1204045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429D18-01BE-4478-9CAC-50C433B57CA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EC8BF74-F7AC-462B-9A19-CF59A3D3893C}"/>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FF1429E-41AF-4A97-8A17-B6DF552A4244}"/>
              </a:ext>
            </a:extLst>
          </p:cNvPr>
          <p:cNvSpPr>
            <a:spLocks noGrp="1"/>
          </p:cNvSpPr>
          <p:nvPr>
            <p:ph type="dt" sz="half" idx="10"/>
          </p:nvPr>
        </p:nvSpPr>
        <p:spPr/>
        <p:txBody>
          <a:bodyPr/>
          <a:lstStyle/>
          <a:p>
            <a:fld id="{EEDCEA48-D907-4936-A415-A347C7995916}" type="datetime1">
              <a:rPr lang="zh-TW" altLang="en-US" smtClean="0"/>
              <a:t>2022/5/30</a:t>
            </a:fld>
            <a:endParaRPr lang="zh-TW" altLang="en-US"/>
          </a:p>
        </p:txBody>
      </p:sp>
      <p:sp>
        <p:nvSpPr>
          <p:cNvPr id="5" name="頁尾版面配置區 4">
            <a:extLst>
              <a:ext uri="{FF2B5EF4-FFF2-40B4-BE49-F238E27FC236}">
                <a16:creationId xmlns:a16="http://schemas.microsoft.com/office/drawing/2014/main" id="{FA5455FB-CAD7-4FAF-BDA2-009CC10013C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5A64E42-8851-4729-8361-4B6D29C33313}"/>
              </a:ext>
            </a:extLst>
          </p:cNvPr>
          <p:cNvSpPr>
            <a:spLocks noGrp="1"/>
          </p:cNvSpPr>
          <p:nvPr>
            <p:ph type="sldNum" sz="quarter" idx="12"/>
          </p:nvPr>
        </p:nvSpPr>
        <p:spPr>
          <a:xfrm>
            <a:off x="8610600" y="6356350"/>
            <a:ext cx="2743200" cy="365125"/>
          </a:xfrm>
          <a:prstGeom prst="rect">
            <a:avLst/>
          </a:prstGeom>
        </p:spPr>
        <p:txBody>
          <a:bodyPr/>
          <a:lstStyle>
            <a:lvl1pPr>
              <a:defRPr sz="1400" b="1">
                <a:solidFill>
                  <a:schemeClr val="tx1"/>
                </a:solidFill>
                <a:latin typeface="Times New Roman" panose="02020603050405020304" pitchFamily="18" charset="0"/>
                <a:cs typeface="Times New Roman" panose="02020603050405020304" pitchFamily="18" charset="0"/>
              </a:defRPr>
            </a:lvl1pPr>
          </a:lstStyle>
          <a:p>
            <a:fld id="{7DA83CBE-A3DA-4475-8E7E-C4720364E3C1}" type="slidenum">
              <a:rPr lang="zh-TW" altLang="en-US" smtClean="0"/>
              <a:pPr/>
              <a:t>‹#›</a:t>
            </a:fld>
            <a:endParaRPr lang="zh-TW" altLang="en-US"/>
          </a:p>
        </p:txBody>
      </p:sp>
    </p:spTree>
    <p:extLst>
      <p:ext uri="{BB962C8B-B14F-4D97-AF65-F5344CB8AC3E}">
        <p14:creationId xmlns:p14="http://schemas.microsoft.com/office/powerpoint/2010/main" val="171793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62D3E8-46C8-4FA9-9A23-1B46A24A4CD9}"/>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8180A5E-0A51-49FC-818B-C6A568A380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77379993-3DE0-4841-8951-8212F7332790}"/>
              </a:ext>
            </a:extLst>
          </p:cNvPr>
          <p:cNvSpPr>
            <a:spLocks noGrp="1"/>
          </p:cNvSpPr>
          <p:nvPr>
            <p:ph type="dt" sz="half" idx="10"/>
          </p:nvPr>
        </p:nvSpPr>
        <p:spPr/>
        <p:txBody>
          <a:bodyPr/>
          <a:lstStyle/>
          <a:p>
            <a:fld id="{31C10ADC-1B75-4FE7-8DF1-A166CE413325}" type="datetime1">
              <a:rPr lang="zh-TW" altLang="en-US" smtClean="0"/>
              <a:t>2022/5/30</a:t>
            </a:fld>
            <a:endParaRPr lang="zh-TW" altLang="en-US"/>
          </a:p>
        </p:txBody>
      </p:sp>
      <p:sp>
        <p:nvSpPr>
          <p:cNvPr id="5" name="頁尾版面配置區 4">
            <a:extLst>
              <a:ext uri="{FF2B5EF4-FFF2-40B4-BE49-F238E27FC236}">
                <a16:creationId xmlns:a16="http://schemas.microsoft.com/office/drawing/2014/main" id="{F43AE58F-811D-49AA-B3CD-7F7602BC47E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140DE3F-41CD-49FD-9238-31C465FAC31A}"/>
              </a:ext>
            </a:extLst>
          </p:cNvPr>
          <p:cNvSpPr>
            <a:spLocks noGrp="1"/>
          </p:cNvSpPr>
          <p:nvPr>
            <p:ph type="sldNum" sz="quarter" idx="12"/>
          </p:nvPr>
        </p:nvSpPr>
        <p:spPr>
          <a:xfrm>
            <a:off x="8610600" y="6356350"/>
            <a:ext cx="2743200" cy="365125"/>
          </a:xfrm>
          <a:prstGeom prst="rect">
            <a:avLst/>
          </a:prstGeom>
        </p:spPr>
        <p:txBody>
          <a:bodyPr/>
          <a:lstStyle/>
          <a:p>
            <a:fld id="{7DA83CBE-A3DA-4475-8E7E-C4720364E3C1}" type="slidenum">
              <a:rPr lang="zh-TW" altLang="en-US" smtClean="0"/>
              <a:t>‹#›</a:t>
            </a:fld>
            <a:endParaRPr lang="zh-TW" altLang="en-US"/>
          </a:p>
        </p:txBody>
      </p:sp>
    </p:spTree>
    <p:extLst>
      <p:ext uri="{BB962C8B-B14F-4D97-AF65-F5344CB8AC3E}">
        <p14:creationId xmlns:p14="http://schemas.microsoft.com/office/powerpoint/2010/main" val="566761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DAF404-0624-4075-8BC4-8794BBA4D97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806A2D5F-AF9A-4DAB-AA50-BDF3980B2098}"/>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D3378F09-6967-48BF-819E-38BAF9E0631F}"/>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405A2C04-375C-492B-9527-E26405D81D7C}"/>
              </a:ext>
            </a:extLst>
          </p:cNvPr>
          <p:cNvSpPr>
            <a:spLocks noGrp="1"/>
          </p:cNvSpPr>
          <p:nvPr>
            <p:ph type="dt" sz="half" idx="10"/>
          </p:nvPr>
        </p:nvSpPr>
        <p:spPr/>
        <p:txBody>
          <a:bodyPr/>
          <a:lstStyle/>
          <a:p>
            <a:fld id="{B5D69EAB-5A26-40A9-992F-2226739B8EC0}" type="datetime1">
              <a:rPr lang="zh-TW" altLang="en-US" smtClean="0"/>
              <a:t>2022/5/30</a:t>
            </a:fld>
            <a:endParaRPr lang="zh-TW" altLang="en-US"/>
          </a:p>
        </p:txBody>
      </p:sp>
      <p:sp>
        <p:nvSpPr>
          <p:cNvPr id="6" name="頁尾版面配置區 5">
            <a:extLst>
              <a:ext uri="{FF2B5EF4-FFF2-40B4-BE49-F238E27FC236}">
                <a16:creationId xmlns:a16="http://schemas.microsoft.com/office/drawing/2014/main" id="{13FE4987-554B-4F0E-B10D-C72384FC8EE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065A104-0DCE-4E4A-9208-A37FE7AE95A8}"/>
              </a:ext>
            </a:extLst>
          </p:cNvPr>
          <p:cNvSpPr>
            <a:spLocks noGrp="1"/>
          </p:cNvSpPr>
          <p:nvPr>
            <p:ph type="sldNum" sz="quarter" idx="12"/>
          </p:nvPr>
        </p:nvSpPr>
        <p:spPr>
          <a:xfrm>
            <a:off x="8610600" y="6356350"/>
            <a:ext cx="2743200" cy="365125"/>
          </a:xfrm>
          <a:prstGeom prst="rect">
            <a:avLst/>
          </a:prstGeom>
        </p:spPr>
        <p:txBody>
          <a:bodyPr/>
          <a:lstStyle/>
          <a:p>
            <a:fld id="{7DA83CBE-A3DA-4475-8E7E-C4720364E3C1}" type="slidenum">
              <a:rPr lang="zh-TW" altLang="en-US" smtClean="0"/>
              <a:t>‹#›</a:t>
            </a:fld>
            <a:endParaRPr lang="zh-TW" altLang="en-US"/>
          </a:p>
        </p:txBody>
      </p:sp>
    </p:spTree>
    <p:extLst>
      <p:ext uri="{BB962C8B-B14F-4D97-AF65-F5344CB8AC3E}">
        <p14:creationId xmlns:p14="http://schemas.microsoft.com/office/powerpoint/2010/main" val="857635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7F70AE-FBEF-4E5A-83B5-ACAF66C043D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B05ED96-9B72-47EF-B58D-2F180FDBF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7DB1AD06-F6A7-43A2-BC6C-FA16BF7688A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2D95E7E-9B2E-46E5-9AE9-EC823DEDE9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2530E785-E5FF-4588-87BC-882BE3EE9E69}"/>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C70BBAF2-B57D-428D-8A05-D8B5B96FDD43}"/>
              </a:ext>
            </a:extLst>
          </p:cNvPr>
          <p:cNvSpPr>
            <a:spLocks noGrp="1"/>
          </p:cNvSpPr>
          <p:nvPr>
            <p:ph type="dt" sz="half" idx="10"/>
          </p:nvPr>
        </p:nvSpPr>
        <p:spPr/>
        <p:txBody>
          <a:bodyPr/>
          <a:lstStyle/>
          <a:p>
            <a:fld id="{C9F15B77-FBFB-46DF-89C4-7ADB7EF87277}" type="datetime1">
              <a:rPr lang="zh-TW" altLang="en-US" smtClean="0"/>
              <a:t>2022/5/30</a:t>
            </a:fld>
            <a:endParaRPr lang="zh-TW" altLang="en-US"/>
          </a:p>
        </p:txBody>
      </p:sp>
      <p:sp>
        <p:nvSpPr>
          <p:cNvPr id="8" name="頁尾版面配置區 7">
            <a:extLst>
              <a:ext uri="{FF2B5EF4-FFF2-40B4-BE49-F238E27FC236}">
                <a16:creationId xmlns:a16="http://schemas.microsoft.com/office/drawing/2014/main" id="{52A00184-43A9-490F-B7DD-B0C8EAD0201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7F8E0ED8-1E66-4CD1-97D8-03889A8B65B7}"/>
              </a:ext>
            </a:extLst>
          </p:cNvPr>
          <p:cNvSpPr>
            <a:spLocks noGrp="1"/>
          </p:cNvSpPr>
          <p:nvPr>
            <p:ph type="sldNum" sz="quarter" idx="12"/>
          </p:nvPr>
        </p:nvSpPr>
        <p:spPr>
          <a:xfrm>
            <a:off x="8610600" y="6356350"/>
            <a:ext cx="2743200" cy="365125"/>
          </a:xfrm>
          <a:prstGeom prst="rect">
            <a:avLst/>
          </a:prstGeom>
        </p:spPr>
        <p:txBody>
          <a:bodyPr/>
          <a:lstStyle/>
          <a:p>
            <a:fld id="{7DA83CBE-A3DA-4475-8E7E-C4720364E3C1}" type="slidenum">
              <a:rPr lang="zh-TW" altLang="en-US" smtClean="0"/>
              <a:t>‹#›</a:t>
            </a:fld>
            <a:endParaRPr lang="zh-TW" altLang="en-US"/>
          </a:p>
        </p:txBody>
      </p:sp>
    </p:spTree>
    <p:extLst>
      <p:ext uri="{BB962C8B-B14F-4D97-AF65-F5344CB8AC3E}">
        <p14:creationId xmlns:p14="http://schemas.microsoft.com/office/powerpoint/2010/main" val="1045111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6B7A21-4099-4D02-BB04-4CA879A0C36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9D811C3-B8B9-4E3E-8F0E-74C5290A43DD}"/>
              </a:ext>
            </a:extLst>
          </p:cNvPr>
          <p:cNvSpPr>
            <a:spLocks noGrp="1"/>
          </p:cNvSpPr>
          <p:nvPr>
            <p:ph type="dt" sz="half" idx="10"/>
          </p:nvPr>
        </p:nvSpPr>
        <p:spPr/>
        <p:txBody>
          <a:bodyPr/>
          <a:lstStyle/>
          <a:p>
            <a:fld id="{C0C54100-8010-44AD-8755-3B2882909E0E}" type="datetime1">
              <a:rPr lang="zh-TW" altLang="en-US" smtClean="0"/>
              <a:t>2022/5/30</a:t>
            </a:fld>
            <a:endParaRPr lang="zh-TW" altLang="en-US"/>
          </a:p>
        </p:txBody>
      </p:sp>
      <p:sp>
        <p:nvSpPr>
          <p:cNvPr id="4" name="頁尾版面配置區 3">
            <a:extLst>
              <a:ext uri="{FF2B5EF4-FFF2-40B4-BE49-F238E27FC236}">
                <a16:creationId xmlns:a16="http://schemas.microsoft.com/office/drawing/2014/main" id="{59071F59-BBF8-41DF-AFC2-A74F33708BA5}"/>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FD49FDDE-9C55-48DF-B568-44C39D9A3F0D}"/>
              </a:ext>
            </a:extLst>
          </p:cNvPr>
          <p:cNvSpPr>
            <a:spLocks noGrp="1"/>
          </p:cNvSpPr>
          <p:nvPr>
            <p:ph type="sldNum" sz="quarter" idx="12"/>
          </p:nvPr>
        </p:nvSpPr>
        <p:spPr>
          <a:xfrm>
            <a:off x="8610600" y="6356350"/>
            <a:ext cx="2743200" cy="365125"/>
          </a:xfrm>
          <a:prstGeom prst="rect">
            <a:avLst/>
          </a:prstGeom>
        </p:spPr>
        <p:txBody>
          <a:bodyPr/>
          <a:lstStyle/>
          <a:p>
            <a:fld id="{7DA83CBE-A3DA-4475-8E7E-C4720364E3C1}" type="slidenum">
              <a:rPr lang="zh-TW" altLang="en-US" smtClean="0"/>
              <a:t>‹#›</a:t>
            </a:fld>
            <a:endParaRPr lang="zh-TW" altLang="en-US"/>
          </a:p>
        </p:txBody>
      </p:sp>
    </p:spTree>
    <p:extLst>
      <p:ext uri="{BB962C8B-B14F-4D97-AF65-F5344CB8AC3E}">
        <p14:creationId xmlns:p14="http://schemas.microsoft.com/office/powerpoint/2010/main" val="1249571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A268544-F505-460A-870F-E75756813724}"/>
              </a:ext>
            </a:extLst>
          </p:cNvPr>
          <p:cNvSpPr>
            <a:spLocks noGrp="1"/>
          </p:cNvSpPr>
          <p:nvPr>
            <p:ph type="dt" sz="half" idx="10"/>
          </p:nvPr>
        </p:nvSpPr>
        <p:spPr/>
        <p:txBody>
          <a:bodyPr/>
          <a:lstStyle/>
          <a:p>
            <a:fld id="{59EF75EE-5557-4A70-9370-F9BFBDDBECE7}" type="datetime1">
              <a:rPr lang="zh-TW" altLang="en-US" smtClean="0"/>
              <a:t>2022/5/30</a:t>
            </a:fld>
            <a:endParaRPr lang="zh-TW" altLang="en-US"/>
          </a:p>
        </p:txBody>
      </p:sp>
      <p:sp>
        <p:nvSpPr>
          <p:cNvPr id="3" name="頁尾版面配置區 2">
            <a:extLst>
              <a:ext uri="{FF2B5EF4-FFF2-40B4-BE49-F238E27FC236}">
                <a16:creationId xmlns:a16="http://schemas.microsoft.com/office/drawing/2014/main" id="{E1325F02-D435-4E8C-8760-09058450A6EB}"/>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66807C94-8876-46F7-B084-A890654EDEDA}"/>
              </a:ext>
            </a:extLst>
          </p:cNvPr>
          <p:cNvSpPr>
            <a:spLocks noGrp="1"/>
          </p:cNvSpPr>
          <p:nvPr>
            <p:ph type="sldNum" sz="quarter" idx="12"/>
          </p:nvPr>
        </p:nvSpPr>
        <p:spPr>
          <a:xfrm>
            <a:off x="8610600" y="6356350"/>
            <a:ext cx="2743200" cy="365125"/>
          </a:xfrm>
          <a:prstGeom prst="rect">
            <a:avLst/>
          </a:prstGeom>
        </p:spPr>
        <p:txBody>
          <a:bodyPr/>
          <a:lstStyle/>
          <a:p>
            <a:fld id="{7DA83CBE-A3DA-4475-8E7E-C4720364E3C1}" type="slidenum">
              <a:rPr lang="zh-TW" altLang="en-US" smtClean="0"/>
              <a:t>‹#›</a:t>
            </a:fld>
            <a:endParaRPr lang="zh-TW" altLang="en-US"/>
          </a:p>
        </p:txBody>
      </p:sp>
    </p:spTree>
    <p:extLst>
      <p:ext uri="{BB962C8B-B14F-4D97-AF65-F5344CB8AC3E}">
        <p14:creationId xmlns:p14="http://schemas.microsoft.com/office/powerpoint/2010/main" val="2895680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DD35C8-B56F-4232-B604-AC0D4341E69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20AE5B04-5D8C-4172-AF85-251E519013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EA528A04-30CD-45DC-8940-C4109F3898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5BE25C2-D63D-4DE2-A927-F934133BF33C}"/>
              </a:ext>
            </a:extLst>
          </p:cNvPr>
          <p:cNvSpPr>
            <a:spLocks noGrp="1"/>
          </p:cNvSpPr>
          <p:nvPr>
            <p:ph type="dt" sz="half" idx="10"/>
          </p:nvPr>
        </p:nvSpPr>
        <p:spPr/>
        <p:txBody>
          <a:bodyPr/>
          <a:lstStyle/>
          <a:p>
            <a:fld id="{EA71C4F5-CC30-418E-AB3F-5571BBF0142E}" type="datetime1">
              <a:rPr lang="zh-TW" altLang="en-US" smtClean="0"/>
              <a:t>2022/5/30</a:t>
            </a:fld>
            <a:endParaRPr lang="zh-TW" altLang="en-US"/>
          </a:p>
        </p:txBody>
      </p:sp>
      <p:sp>
        <p:nvSpPr>
          <p:cNvPr id="6" name="頁尾版面配置區 5">
            <a:extLst>
              <a:ext uri="{FF2B5EF4-FFF2-40B4-BE49-F238E27FC236}">
                <a16:creationId xmlns:a16="http://schemas.microsoft.com/office/drawing/2014/main" id="{D1DCEE26-9C87-4D1F-B404-4AB4C16FED5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48B946A-69D6-4899-ACD8-3C8B7C7D8A21}"/>
              </a:ext>
            </a:extLst>
          </p:cNvPr>
          <p:cNvSpPr>
            <a:spLocks noGrp="1"/>
          </p:cNvSpPr>
          <p:nvPr>
            <p:ph type="sldNum" sz="quarter" idx="12"/>
          </p:nvPr>
        </p:nvSpPr>
        <p:spPr>
          <a:xfrm>
            <a:off x="8610600" y="6356350"/>
            <a:ext cx="2743200" cy="365125"/>
          </a:xfrm>
          <a:prstGeom prst="rect">
            <a:avLst/>
          </a:prstGeom>
        </p:spPr>
        <p:txBody>
          <a:bodyPr/>
          <a:lstStyle/>
          <a:p>
            <a:fld id="{7DA83CBE-A3DA-4475-8E7E-C4720364E3C1}" type="slidenum">
              <a:rPr lang="zh-TW" altLang="en-US" smtClean="0"/>
              <a:t>‹#›</a:t>
            </a:fld>
            <a:endParaRPr lang="zh-TW" altLang="en-US"/>
          </a:p>
        </p:txBody>
      </p:sp>
    </p:spTree>
    <p:extLst>
      <p:ext uri="{BB962C8B-B14F-4D97-AF65-F5344CB8AC3E}">
        <p14:creationId xmlns:p14="http://schemas.microsoft.com/office/powerpoint/2010/main" val="1864792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38658B-5300-46A6-8AA4-174F4056340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58E121F5-140D-4438-BA4D-16994F5045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EC3D0840-FAD2-4638-9685-D09768D6C0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38394E4-B7DB-4F3D-99E3-77841BE35F2E}"/>
              </a:ext>
            </a:extLst>
          </p:cNvPr>
          <p:cNvSpPr>
            <a:spLocks noGrp="1"/>
          </p:cNvSpPr>
          <p:nvPr>
            <p:ph type="dt" sz="half" idx="10"/>
          </p:nvPr>
        </p:nvSpPr>
        <p:spPr/>
        <p:txBody>
          <a:bodyPr/>
          <a:lstStyle/>
          <a:p>
            <a:fld id="{13BDA549-A1E5-488E-A28F-6EDEF2BB8962}" type="datetime1">
              <a:rPr lang="zh-TW" altLang="en-US" smtClean="0"/>
              <a:t>2022/5/30</a:t>
            </a:fld>
            <a:endParaRPr lang="zh-TW" altLang="en-US"/>
          </a:p>
        </p:txBody>
      </p:sp>
      <p:sp>
        <p:nvSpPr>
          <p:cNvPr id="6" name="頁尾版面配置區 5">
            <a:extLst>
              <a:ext uri="{FF2B5EF4-FFF2-40B4-BE49-F238E27FC236}">
                <a16:creationId xmlns:a16="http://schemas.microsoft.com/office/drawing/2014/main" id="{F1379B88-C521-4EC2-B159-49A28219591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5E499A0-99D8-4DD6-9841-0AD9963648C3}"/>
              </a:ext>
            </a:extLst>
          </p:cNvPr>
          <p:cNvSpPr>
            <a:spLocks noGrp="1"/>
          </p:cNvSpPr>
          <p:nvPr>
            <p:ph type="sldNum" sz="quarter" idx="12"/>
          </p:nvPr>
        </p:nvSpPr>
        <p:spPr>
          <a:xfrm>
            <a:off x="8610600" y="6356350"/>
            <a:ext cx="2743200" cy="365125"/>
          </a:xfrm>
          <a:prstGeom prst="rect">
            <a:avLst/>
          </a:prstGeom>
        </p:spPr>
        <p:txBody>
          <a:bodyPr/>
          <a:lstStyle/>
          <a:p>
            <a:fld id="{7DA83CBE-A3DA-4475-8E7E-C4720364E3C1}" type="slidenum">
              <a:rPr lang="zh-TW" altLang="en-US" smtClean="0"/>
              <a:t>‹#›</a:t>
            </a:fld>
            <a:endParaRPr lang="zh-TW" altLang="en-US"/>
          </a:p>
        </p:txBody>
      </p:sp>
    </p:spTree>
    <p:extLst>
      <p:ext uri="{BB962C8B-B14F-4D97-AF65-F5344CB8AC3E}">
        <p14:creationId xmlns:p14="http://schemas.microsoft.com/office/powerpoint/2010/main" val="2287334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0D8A0F29-F99E-4561-A6E2-C849F1A23A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9C306EF-0DE3-48F6-980C-2279426E12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E0FCC13-43E9-4DBB-B0CC-4C4115910B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114092-CCBA-489D-84B7-B18534A57D36}" type="datetime1">
              <a:rPr lang="zh-TW" altLang="en-US" smtClean="0"/>
              <a:t>2022/5/30</a:t>
            </a:fld>
            <a:endParaRPr lang="zh-TW" altLang="en-US"/>
          </a:p>
        </p:txBody>
      </p:sp>
      <p:sp>
        <p:nvSpPr>
          <p:cNvPr id="5" name="頁尾版面配置區 4">
            <a:extLst>
              <a:ext uri="{FF2B5EF4-FFF2-40B4-BE49-F238E27FC236}">
                <a16:creationId xmlns:a16="http://schemas.microsoft.com/office/drawing/2014/main" id="{A9D12251-5732-40D9-BCF5-89088CC851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7" name="投影片編號版面配置區 5">
            <a:extLst>
              <a:ext uri="{FF2B5EF4-FFF2-40B4-BE49-F238E27FC236}">
                <a16:creationId xmlns:a16="http://schemas.microsoft.com/office/drawing/2014/main" id="{692163A3-7285-4AA8-A9AC-91D2D0830324}"/>
              </a:ext>
            </a:extLst>
          </p:cNvPr>
          <p:cNvSpPr>
            <a:spLocks noGrp="1"/>
          </p:cNvSpPr>
          <p:nvPr>
            <p:ph type="sldNum" sz="quarter" idx="4"/>
          </p:nvPr>
        </p:nvSpPr>
        <p:spPr>
          <a:xfrm>
            <a:off x="8610600" y="6356350"/>
            <a:ext cx="2743200" cy="365125"/>
          </a:xfrm>
          <a:prstGeom prst="rect">
            <a:avLst/>
          </a:prstGeom>
        </p:spPr>
        <p:txBody>
          <a:bodyPr/>
          <a:lstStyle>
            <a:lvl1pPr algn="r">
              <a:defRPr sz="1400" b="1">
                <a:solidFill>
                  <a:schemeClr val="tx1"/>
                </a:solidFill>
                <a:latin typeface="Times New Roman" panose="02020603050405020304" pitchFamily="18" charset="0"/>
                <a:cs typeface="Times New Roman" panose="02020603050405020304" pitchFamily="18" charset="0"/>
              </a:defRPr>
            </a:lvl1pPr>
          </a:lstStyle>
          <a:p>
            <a:fld id="{7DA83CBE-A3DA-4475-8E7E-C4720364E3C1}" type="slidenum">
              <a:rPr lang="zh-TW" altLang="en-US" smtClean="0"/>
              <a:pPr/>
              <a:t>‹#›</a:t>
            </a:fld>
            <a:endParaRPr lang="zh-TW" altLang="en-US" dirty="0"/>
          </a:p>
        </p:txBody>
      </p:sp>
    </p:spTree>
    <p:extLst>
      <p:ext uri="{BB962C8B-B14F-4D97-AF65-F5344CB8AC3E}">
        <p14:creationId xmlns:p14="http://schemas.microsoft.com/office/powerpoint/2010/main" val="1667249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chiajung-yeh.github.io/Travel-Demand-Analysis/term-project.html#term-projec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9E8A533-25AB-4623-9525-9D3BEBB05049}"/>
              </a:ext>
            </a:extLst>
          </p:cNvPr>
          <p:cNvSpPr>
            <a:spLocks noGrp="1"/>
          </p:cNvSpPr>
          <p:nvPr>
            <p:ph type="ctrTitle"/>
          </p:nvPr>
        </p:nvSpPr>
        <p:spPr>
          <a:xfrm>
            <a:off x="1524000" y="1594033"/>
            <a:ext cx="9144000" cy="2092571"/>
          </a:xfrm>
        </p:spPr>
        <p:txBody>
          <a:bodyPr>
            <a:normAutofit/>
          </a:bodyPr>
          <a:lstStyle/>
          <a:p>
            <a:r>
              <a:rPr lang="zh-TW" altLang="en-US" b="1" dirty="0">
                <a:latin typeface="Adobe Caslon Pro" panose="0205050205050A020403" pitchFamily="18" charset="0"/>
                <a:ea typeface="Adobe 仿宋 Std R" panose="02020400000000000000" pitchFamily="18" charset="-128"/>
              </a:rPr>
              <a:t>運輸需求分析</a:t>
            </a:r>
            <a:br>
              <a:rPr lang="en-US" altLang="zh-TW" b="1" dirty="0">
                <a:latin typeface="Adobe Caslon Pro" panose="0205050205050A020403" pitchFamily="18" charset="0"/>
                <a:ea typeface="Adobe 仿宋 Std R" panose="02020400000000000000" pitchFamily="18" charset="-128"/>
              </a:rPr>
            </a:br>
            <a:r>
              <a:rPr lang="zh-TW" altLang="en-US" b="1" dirty="0">
                <a:latin typeface="Adobe Caslon Pro" panose="0205050205050A020403" pitchFamily="18" charset="0"/>
                <a:ea typeface="Adobe 仿宋 Std R" panose="02020400000000000000" pitchFamily="18" charset="-128"/>
              </a:rPr>
              <a:t>期末報告</a:t>
            </a:r>
          </a:p>
        </p:txBody>
      </p:sp>
      <p:sp>
        <p:nvSpPr>
          <p:cNvPr id="5" name="副標題 2">
            <a:extLst>
              <a:ext uri="{FF2B5EF4-FFF2-40B4-BE49-F238E27FC236}">
                <a16:creationId xmlns:a16="http://schemas.microsoft.com/office/drawing/2014/main" id="{46DAD968-EFD4-46A8-B66E-947162BABB88}"/>
              </a:ext>
            </a:extLst>
          </p:cNvPr>
          <p:cNvSpPr>
            <a:spLocks noGrp="1"/>
          </p:cNvSpPr>
          <p:nvPr>
            <p:ph type="subTitle" idx="1"/>
          </p:nvPr>
        </p:nvSpPr>
        <p:spPr>
          <a:xfrm>
            <a:off x="1524000" y="5189617"/>
            <a:ext cx="9144000" cy="920195"/>
          </a:xfrm>
        </p:spPr>
        <p:txBody>
          <a:bodyPr>
            <a:noAutofit/>
          </a:bodyPr>
          <a:lstStyle/>
          <a:p>
            <a:r>
              <a:rPr lang="en-US" altLang="zh-TW" b="1" dirty="0">
                <a:latin typeface="Times New Roman" panose="02020603050405020304" pitchFamily="18" charset="0"/>
                <a:ea typeface="Adobe 仿宋 Std R" panose="02020400000000000000" pitchFamily="18" charset="-128"/>
                <a:cs typeface="Times New Roman" panose="02020603050405020304" pitchFamily="18" charset="0"/>
              </a:rPr>
              <a:t>310702051</a:t>
            </a:r>
            <a:r>
              <a:rPr lang="zh-TW" altLang="en-US" b="1" dirty="0">
                <a:latin typeface="Times New Roman" panose="02020603050405020304" pitchFamily="18" charset="0"/>
                <a:ea typeface="Adobe 仿宋 Std R" panose="02020400000000000000" pitchFamily="18" charset="-128"/>
                <a:cs typeface="Times New Roman" panose="02020603050405020304" pitchFamily="18" charset="0"/>
              </a:rPr>
              <a:t>    交通碩一    葉家榮</a:t>
            </a:r>
            <a:endParaRPr lang="en-US" altLang="zh-TW" b="1" dirty="0">
              <a:latin typeface="Times New Roman" panose="02020603050405020304" pitchFamily="18" charset="0"/>
              <a:ea typeface="Adobe 仿宋 Std R" panose="02020400000000000000" pitchFamily="18" charset="-128"/>
              <a:cs typeface="Times New Roman" panose="02020603050405020304" pitchFamily="18" charset="0"/>
            </a:endParaRPr>
          </a:p>
          <a:p>
            <a:r>
              <a:rPr lang="en-US" altLang="zh-TW" b="1" dirty="0">
                <a:latin typeface="Times New Roman" panose="02020603050405020304" pitchFamily="18" charset="0"/>
                <a:ea typeface="Adobe 仿宋 Std R" panose="02020400000000000000" pitchFamily="18" charset="-128"/>
                <a:cs typeface="Times New Roman" panose="02020603050405020304" pitchFamily="18" charset="0"/>
              </a:rPr>
              <a:t>310702067</a:t>
            </a:r>
            <a:r>
              <a:rPr lang="zh-TW" altLang="en-US" b="1" dirty="0">
                <a:latin typeface="Times New Roman" panose="02020603050405020304" pitchFamily="18" charset="0"/>
                <a:ea typeface="Adobe 仿宋 Std R" panose="02020400000000000000" pitchFamily="18" charset="-128"/>
                <a:cs typeface="Times New Roman" panose="02020603050405020304" pitchFamily="18" charset="0"/>
              </a:rPr>
              <a:t>    交通碩一    史名傑</a:t>
            </a:r>
          </a:p>
        </p:txBody>
      </p:sp>
      <p:sp>
        <p:nvSpPr>
          <p:cNvPr id="6" name="副標題 2">
            <a:extLst>
              <a:ext uri="{FF2B5EF4-FFF2-40B4-BE49-F238E27FC236}">
                <a16:creationId xmlns:a16="http://schemas.microsoft.com/office/drawing/2014/main" id="{CA70B111-54D8-4DB8-9265-6CDAE633F954}"/>
              </a:ext>
            </a:extLst>
          </p:cNvPr>
          <p:cNvSpPr txBox="1">
            <a:spLocks/>
          </p:cNvSpPr>
          <p:nvPr/>
        </p:nvSpPr>
        <p:spPr>
          <a:xfrm>
            <a:off x="1011382" y="3977083"/>
            <a:ext cx="10169236" cy="6073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3200" b="1" dirty="0" err="1">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3200" b="1" dirty="0">
                <a:latin typeface="Times New Roman" panose="02020603050405020304" pitchFamily="18" charset="0"/>
                <a:ea typeface="Adobe 仿宋 Std R" panose="02020400000000000000" pitchFamily="18" charset="-128"/>
                <a:cs typeface="Times New Roman" panose="02020603050405020304" pitchFamily="18" charset="0"/>
              </a:rPr>
              <a:t> 1.0</a:t>
            </a:r>
            <a:r>
              <a:rPr lang="zh-TW" altLang="en-US" sz="3200" b="1" dirty="0">
                <a:latin typeface="Times New Roman" panose="02020603050405020304" pitchFamily="18" charset="0"/>
                <a:ea typeface="Adobe 仿宋 Std R" panose="02020400000000000000" pitchFamily="18" charset="-128"/>
                <a:cs typeface="Times New Roman" panose="02020603050405020304" pitchFamily="18" charset="0"/>
              </a:rPr>
              <a:t> 與 </a:t>
            </a:r>
            <a:r>
              <a:rPr lang="en-US" altLang="zh-TW" sz="3200" b="1" dirty="0" err="1">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3200" b="1" dirty="0">
                <a:latin typeface="Times New Roman" panose="02020603050405020304" pitchFamily="18" charset="0"/>
                <a:ea typeface="Adobe 仿宋 Std R" panose="02020400000000000000" pitchFamily="18" charset="-128"/>
                <a:cs typeface="Times New Roman" panose="02020603050405020304" pitchFamily="18" charset="0"/>
              </a:rPr>
              <a:t> 2.0</a:t>
            </a:r>
            <a:r>
              <a:rPr lang="zh-TW" altLang="en-US" sz="3200" b="1" dirty="0">
                <a:latin typeface="Times New Roman" panose="02020603050405020304" pitchFamily="18" charset="0"/>
                <a:ea typeface="Adobe 仿宋 Std R" panose="02020400000000000000" pitchFamily="18" charset="-128"/>
                <a:cs typeface="Times New Roman" panose="02020603050405020304" pitchFamily="18" charset="0"/>
              </a:rPr>
              <a:t> 騎乘量之影響因素探討</a:t>
            </a:r>
            <a:endParaRPr lang="en-US" altLang="zh-TW" sz="3200" b="1" dirty="0">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7" name="投影片編號版面配置區 6">
            <a:extLst>
              <a:ext uri="{FF2B5EF4-FFF2-40B4-BE49-F238E27FC236}">
                <a16:creationId xmlns:a16="http://schemas.microsoft.com/office/drawing/2014/main" id="{4FA9F621-06E8-4492-A083-2ECB99831B32}"/>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a:t>
            </a:fld>
            <a:endParaRPr lang="zh-TW" altLang="en-US" sz="1600"/>
          </a:p>
        </p:txBody>
      </p:sp>
    </p:spTree>
    <p:extLst>
      <p:ext uri="{BB962C8B-B14F-4D97-AF65-F5344CB8AC3E}">
        <p14:creationId xmlns:p14="http://schemas.microsoft.com/office/powerpoint/2010/main" val="1100369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研究方法</a:t>
            </a:r>
          </a:p>
        </p:txBody>
      </p:sp>
      <p:sp>
        <p:nvSpPr>
          <p:cNvPr id="6" name="投影片編號版面配置區 14">
            <a:extLst>
              <a:ext uri="{FF2B5EF4-FFF2-40B4-BE49-F238E27FC236}">
                <a16:creationId xmlns:a16="http://schemas.microsoft.com/office/drawing/2014/main" id="{14AE2E40-EC1B-438A-87ED-E371ABF12907}"/>
              </a:ext>
            </a:extLst>
          </p:cNvPr>
          <p:cNvSpPr>
            <a:spLocks noGrp="1"/>
          </p:cNvSpPr>
          <p:nvPr>
            <p:ph type="sldNum" sz="quarter" idx="12"/>
          </p:nvPr>
        </p:nvSpPr>
        <p:spPr>
          <a:xfrm>
            <a:off x="8610600" y="6356350"/>
            <a:ext cx="2743200" cy="365125"/>
          </a:xfrm>
        </p:spPr>
        <p:txBody>
          <a:bodyPr/>
          <a:lstStyle/>
          <a:p>
            <a:fld id="{7DA83CBE-A3DA-4475-8E7E-C4720364E3C1}" type="slidenum">
              <a:rPr lang="zh-TW" altLang="en-US" smtClean="0"/>
              <a:t>10</a:t>
            </a:fld>
            <a:endParaRPr lang="zh-TW" altLang="en-US" dirty="0"/>
          </a:p>
        </p:txBody>
      </p:sp>
      <mc:AlternateContent xmlns:mc="http://schemas.openxmlformats.org/markup-compatibility/2006" xmlns:a14="http://schemas.microsoft.com/office/drawing/2010/main">
        <mc:Choice Requires="a14">
          <p:graphicFrame>
            <p:nvGraphicFramePr>
              <p:cNvPr id="8" name="表格 8">
                <a:extLst>
                  <a:ext uri="{FF2B5EF4-FFF2-40B4-BE49-F238E27FC236}">
                    <a16:creationId xmlns:a16="http://schemas.microsoft.com/office/drawing/2014/main" id="{83BF74F9-08BA-4CA9-9D89-6936FA8A447B}"/>
                  </a:ext>
                </a:extLst>
              </p:cNvPr>
              <p:cNvGraphicFramePr>
                <a:graphicFrameLocks noGrp="1"/>
              </p:cNvGraphicFramePr>
              <p:nvPr/>
            </p:nvGraphicFramePr>
            <p:xfrm>
              <a:off x="1106476" y="2177845"/>
              <a:ext cx="6338940" cy="2353374"/>
            </p:xfrm>
            <a:graphic>
              <a:graphicData uri="http://schemas.openxmlformats.org/drawingml/2006/table">
                <a:tbl>
                  <a:tblPr firstRow="1" bandRow="1">
                    <a:tableStyleId>{5C22544A-7EE6-4342-B048-85BDC9FD1C3A}</a:tableStyleId>
                  </a:tblPr>
                  <a:tblGrid>
                    <a:gridCol w="1604894">
                      <a:extLst>
                        <a:ext uri="{9D8B030D-6E8A-4147-A177-3AD203B41FA5}">
                          <a16:colId xmlns:a16="http://schemas.microsoft.com/office/drawing/2014/main" val="1596804133"/>
                        </a:ext>
                      </a:extLst>
                    </a:gridCol>
                    <a:gridCol w="4734046">
                      <a:extLst>
                        <a:ext uri="{9D8B030D-6E8A-4147-A177-3AD203B41FA5}">
                          <a16:colId xmlns:a16="http://schemas.microsoft.com/office/drawing/2014/main" val="2558826078"/>
                        </a:ext>
                      </a:extLst>
                    </a:gridCol>
                  </a:tblGrid>
                  <a:tr h="601362">
                    <a:tc>
                      <a:txBody>
                        <a:bodyPr/>
                        <a:lstStyle/>
                        <a:p>
                          <a:pPr algn="ctr"/>
                          <a:r>
                            <a:rPr lang="zh-TW"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高斯函式</a:t>
                          </a:r>
                          <a:endParaRPr lang="en-US"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endParaRPr>
                        </a:p>
                        <a:p>
                          <a:pPr algn="ctr"/>
                          <a:r>
                            <a:rPr lang="zh-TW"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r>
                            <a:rPr lang="en-US"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Gaussian</a:t>
                          </a:r>
                          <a:r>
                            <a:rPr lang="zh-TW"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l"/>
                          <a14:m>
                            <m:oMathPara xmlns:m="http://schemas.openxmlformats.org/officeDocument/2006/math">
                              <m:oMathParaPr>
                                <m:jc m:val="centerGroup"/>
                              </m:oMathParaPr>
                              <m:oMath xmlns:m="http://schemas.openxmlformats.org/officeDocument/2006/math">
                                <m:sSub>
                                  <m:sSubPr>
                                    <m:ctrlPr>
                                      <a:rPr lang="zh-TW" altLang="zh-TW" sz="2000" b="0" i="1" kern="1200" smtClean="0">
                                        <a:solidFill>
                                          <a:schemeClr val="tx1"/>
                                        </a:solidFill>
                                        <a:effectLst/>
                                        <a:latin typeface="Cambria Math" panose="02040503050406030204" pitchFamily="18" charset="0"/>
                                        <a:ea typeface="+mn-ea"/>
                                        <a:cs typeface="+mn-cs"/>
                                      </a:rPr>
                                    </m:ctrlPr>
                                  </m:sSubPr>
                                  <m:e>
                                    <m:r>
                                      <a:rPr lang="en-US" altLang="zh-TW" sz="2000" b="0" i="1" kern="1200">
                                        <a:solidFill>
                                          <a:schemeClr val="tx1"/>
                                        </a:solidFill>
                                        <a:effectLst/>
                                        <a:latin typeface="Cambria Math" panose="02040503050406030204" pitchFamily="18" charset="0"/>
                                        <a:ea typeface="+mn-ea"/>
                                        <a:cs typeface="+mn-cs"/>
                                      </a:rPr>
                                      <m:t>𝑤</m:t>
                                    </m:r>
                                  </m:e>
                                  <m:sub>
                                    <m:r>
                                      <a:rPr lang="en-US" altLang="zh-TW" sz="2000" b="0" i="1" kern="1200">
                                        <a:solidFill>
                                          <a:schemeClr val="tx1"/>
                                        </a:solidFill>
                                        <a:effectLst/>
                                        <a:latin typeface="Cambria Math" panose="02040503050406030204" pitchFamily="18" charset="0"/>
                                        <a:ea typeface="+mn-ea"/>
                                        <a:cs typeface="+mn-cs"/>
                                      </a:rPr>
                                      <m:t>𝑖𝑗</m:t>
                                    </m:r>
                                  </m:sub>
                                </m:sSub>
                                <m:r>
                                  <a:rPr lang="en-US" altLang="zh-TW" sz="2000" b="0" i="1" kern="1200">
                                    <a:solidFill>
                                      <a:schemeClr val="tx1"/>
                                    </a:solidFill>
                                    <a:effectLst/>
                                    <a:latin typeface="Cambria Math" panose="02040503050406030204" pitchFamily="18" charset="0"/>
                                    <a:ea typeface="+mn-ea"/>
                                    <a:cs typeface="+mn-cs"/>
                                  </a:rPr>
                                  <m:t>=</m:t>
                                </m:r>
                                <m:r>
                                  <a:rPr lang="en-US" altLang="zh-TW" sz="2000" b="0" i="1" kern="1200">
                                    <a:solidFill>
                                      <a:schemeClr val="tx1"/>
                                    </a:solidFill>
                                    <a:effectLst/>
                                    <a:latin typeface="Cambria Math" panose="02040503050406030204" pitchFamily="18" charset="0"/>
                                    <a:ea typeface="+mn-ea"/>
                                    <a:cs typeface="+mn-cs"/>
                                  </a:rPr>
                                  <m:t>𝑒𝑥𝑝</m:t>
                                </m:r>
                                <m:d>
                                  <m:dPr>
                                    <m:ctrlPr>
                                      <a:rPr lang="zh-TW" altLang="zh-TW" sz="2000" b="0" i="1" kern="1200">
                                        <a:solidFill>
                                          <a:schemeClr val="tx1"/>
                                        </a:solidFill>
                                        <a:effectLst/>
                                        <a:latin typeface="Cambria Math" panose="02040503050406030204" pitchFamily="18" charset="0"/>
                                        <a:ea typeface="+mn-ea"/>
                                        <a:cs typeface="+mn-cs"/>
                                      </a:rPr>
                                    </m:ctrlPr>
                                  </m:dPr>
                                  <m:e>
                                    <m:r>
                                      <a:rPr lang="en-US" altLang="zh-TW" sz="2000" b="0" i="1" kern="1200">
                                        <a:solidFill>
                                          <a:schemeClr val="tx1"/>
                                        </a:solidFill>
                                        <a:effectLst/>
                                        <a:latin typeface="Cambria Math" panose="02040503050406030204" pitchFamily="18" charset="0"/>
                                        <a:ea typeface="+mn-ea"/>
                                        <a:cs typeface="+mn-cs"/>
                                      </a:rPr>
                                      <m:t>−</m:t>
                                    </m:r>
                                    <m:f>
                                      <m:fPr>
                                        <m:ctrlPr>
                                          <a:rPr lang="zh-TW" altLang="zh-TW" sz="2000" b="0" i="1" kern="1200">
                                            <a:solidFill>
                                              <a:schemeClr val="tx1"/>
                                            </a:solidFill>
                                            <a:effectLst/>
                                            <a:latin typeface="Cambria Math" panose="02040503050406030204" pitchFamily="18" charset="0"/>
                                            <a:ea typeface="+mn-ea"/>
                                            <a:cs typeface="+mn-cs"/>
                                          </a:rPr>
                                        </m:ctrlPr>
                                      </m:fPr>
                                      <m:num>
                                        <m:r>
                                          <a:rPr lang="en-US" altLang="zh-TW" sz="2000" b="0" i="1" kern="1200">
                                            <a:solidFill>
                                              <a:schemeClr val="tx1"/>
                                            </a:solidFill>
                                            <a:effectLst/>
                                            <a:latin typeface="Cambria Math" panose="02040503050406030204" pitchFamily="18" charset="0"/>
                                            <a:ea typeface="+mn-ea"/>
                                            <a:cs typeface="+mn-cs"/>
                                          </a:rPr>
                                          <m:t>1</m:t>
                                        </m:r>
                                      </m:num>
                                      <m:den>
                                        <m:r>
                                          <a:rPr lang="en-US" altLang="zh-TW" sz="2000" b="0" i="1" kern="1200">
                                            <a:solidFill>
                                              <a:schemeClr val="tx1"/>
                                            </a:solidFill>
                                            <a:effectLst/>
                                            <a:latin typeface="Cambria Math" panose="02040503050406030204" pitchFamily="18" charset="0"/>
                                            <a:ea typeface="+mn-ea"/>
                                            <a:cs typeface="+mn-cs"/>
                                          </a:rPr>
                                          <m:t>2</m:t>
                                        </m:r>
                                      </m:den>
                                    </m:f>
                                    <m:sSup>
                                      <m:sSupPr>
                                        <m:ctrlPr>
                                          <a:rPr lang="zh-TW" altLang="zh-TW" sz="2000" b="0" i="1" kern="1200">
                                            <a:solidFill>
                                              <a:schemeClr val="tx1"/>
                                            </a:solidFill>
                                            <a:effectLst/>
                                            <a:latin typeface="Cambria Math" panose="02040503050406030204" pitchFamily="18" charset="0"/>
                                            <a:ea typeface="+mn-ea"/>
                                            <a:cs typeface="+mn-cs"/>
                                          </a:rPr>
                                        </m:ctrlPr>
                                      </m:sSupPr>
                                      <m:e>
                                        <m:d>
                                          <m:dPr>
                                            <m:ctrlPr>
                                              <a:rPr lang="zh-TW" altLang="zh-TW" sz="2000" b="0" i="1" kern="1200">
                                                <a:solidFill>
                                                  <a:schemeClr val="tx1"/>
                                                </a:solidFill>
                                                <a:effectLst/>
                                                <a:latin typeface="Cambria Math" panose="02040503050406030204" pitchFamily="18" charset="0"/>
                                                <a:ea typeface="+mn-ea"/>
                                                <a:cs typeface="+mn-cs"/>
                                              </a:rPr>
                                            </m:ctrlPr>
                                          </m:dPr>
                                          <m:e>
                                            <m:f>
                                              <m:fPr>
                                                <m:ctrlPr>
                                                  <a:rPr lang="zh-TW" altLang="zh-TW" sz="2000" b="0" i="1" kern="1200">
                                                    <a:solidFill>
                                                      <a:schemeClr val="tx1"/>
                                                    </a:solidFill>
                                                    <a:effectLst/>
                                                    <a:latin typeface="Cambria Math" panose="02040503050406030204" pitchFamily="18" charset="0"/>
                                                    <a:ea typeface="+mn-ea"/>
                                                    <a:cs typeface="+mn-cs"/>
                                                  </a:rPr>
                                                </m:ctrlPr>
                                              </m:fPr>
                                              <m:num>
                                                <m:sSub>
                                                  <m:sSubPr>
                                                    <m:ctrlPr>
                                                      <a:rPr lang="zh-TW" altLang="zh-TW" sz="2000" b="0" i="1" kern="1200">
                                                        <a:solidFill>
                                                          <a:schemeClr val="tx1"/>
                                                        </a:solidFill>
                                                        <a:effectLst/>
                                                        <a:latin typeface="Cambria Math" panose="02040503050406030204" pitchFamily="18" charset="0"/>
                                                        <a:ea typeface="+mn-ea"/>
                                                        <a:cs typeface="+mn-cs"/>
                                                      </a:rPr>
                                                    </m:ctrlPr>
                                                  </m:sSubPr>
                                                  <m:e>
                                                    <m:r>
                                                      <a:rPr lang="en-US" altLang="zh-TW" sz="2000" b="0" i="1" kern="1200">
                                                        <a:solidFill>
                                                          <a:schemeClr val="tx1"/>
                                                        </a:solidFill>
                                                        <a:effectLst/>
                                                        <a:latin typeface="Cambria Math" panose="02040503050406030204" pitchFamily="18" charset="0"/>
                                                        <a:ea typeface="+mn-ea"/>
                                                        <a:cs typeface="+mn-cs"/>
                                                      </a:rPr>
                                                      <m:t>𝑑</m:t>
                                                    </m:r>
                                                  </m:e>
                                                  <m:sub>
                                                    <m:r>
                                                      <a:rPr lang="en-US" altLang="zh-TW" sz="2000" b="0" i="1" kern="1200">
                                                        <a:solidFill>
                                                          <a:schemeClr val="tx1"/>
                                                        </a:solidFill>
                                                        <a:effectLst/>
                                                        <a:latin typeface="Cambria Math" panose="02040503050406030204" pitchFamily="18" charset="0"/>
                                                        <a:ea typeface="+mn-ea"/>
                                                        <a:cs typeface="+mn-cs"/>
                                                      </a:rPr>
                                                      <m:t>𝑖𝑗</m:t>
                                                    </m:r>
                                                  </m:sub>
                                                </m:sSub>
                                              </m:num>
                                              <m:den>
                                                <m:r>
                                                  <a:rPr lang="en-US" altLang="zh-TW" sz="2000" b="0" i="1" kern="1200">
                                                    <a:solidFill>
                                                      <a:schemeClr val="tx1"/>
                                                    </a:solidFill>
                                                    <a:effectLst/>
                                                    <a:latin typeface="Cambria Math" panose="02040503050406030204" pitchFamily="18" charset="0"/>
                                                    <a:ea typeface="+mn-ea"/>
                                                    <a:cs typeface="+mn-cs"/>
                                                  </a:rPr>
                                                  <m:t>h</m:t>
                                                </m:r>
                                              </m:den>
                                            </m:f>
                                          </m:e>
                                        </m:d>
                                      </m:e>
                                      <m:sup>
                                        <m:r>
                                          <a:rPr lang="en-US" altLang="zh-TW" sz="2000" b="0" i="1" kern="1200">
                                            <a:solidFill>
                                              <a:schemeClr val="tx1"/>
                                            </a:solidFill>
                                            <a:effectLst/>
                                            <a:latin typeface="Cambria Math" panose="02040503050406030204" pitchFamily="18" charset="0"/>
                                            <a:ea typeface="+mn-ea"/>
                                            <a:cs typeface="+mn-cs"/>
                                          </a:rPr>
                                          <m:t>2</m:t>
                                        </m:r>
                                      </m:sup>
                                    </m:sSup>
                                  </m:e>
                                </m:d>
                              </m:oMath>
                            </m:oMathPara>
                          </a14:m>
                          <a:endParaRPr lang="zh-TW" altLang="en-US" sz="2000" b="0"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8674583"/>
                      </a:ext>
                    </a:extLst>
                  </a:tr>
                  <a:tr h="370840">
                    <a:tc>
                      <a:txBody>
                        <a:bodyPr/>
                        <a:lstStyle/>
                        <a:p>
                          <a:pPr algn="ctr"/>
                          <a:r>
                            <a:rPr lang="zh-TW"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雙平方函式</a:t>
                          </a:r>
                          <a:endParaRPr lang="en-US"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endParaRPr>
                        </a:p>
                        <a:p>
                          <a:pPr algn="ctr"/>
                          <a:r>
                            <a:rPr lang="zh-TW"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r>
                            <a:rPr lang="en-US" altLang="zh-TW" sz="2000" b="1" kern="1200" dirty="0" err="1">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Bisquare</a:t>
                          </a:r>
                          <a:r>
                            <a:rPr lang="zh-TW"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l"/>
                          <a14:m>
                            <m:oMathPara xmlns:m="http://schemas.openxmlformats.org/officeDocument/2006/math">
                              <m:oMathParaPr>
                                <m:jc m:val="centerGroup"/>
                              </m:oMathParaPr>
                              <m:oMath xmlns:m="http://schemas.openxmlformats.org/officeDocument/2006/math">
                                <m:sSub>
                                  <m:sSubPr>
                                    <m:ctrlPr>
                                      <a:rPr lang="zh-TW" altLang="zh-TW" sz="2000" b="0" i="1" kern="1200" smtClean="0">
                                        <a:solidFill>
                                          <a:schemeClr val="tx1"/>
                                        </a:solidFill>
                                        <a:effectLst/>
                                        <a:latin typeface="Cambria Math" panose="02040503050406030204" pitchFamily="18" charset="0"/>
                                        <a:ea typeface="+mn-ea"/>
                                        <a:cs typeface="+mn-cs"/>
                                      </a:rPr>
                                    </m:ctrlPr>
                                  </m:sSubPr>
                                  <m:e>
                                    <m:r>
                                      <a:rPr lang="en-US" altLang="zh-TW" sz="2000" b="0" i="1" kern="1200">
                                        <a:solidFill>
                                          <a:schemeClr val="tx1"/>
                                        </a:solidFill>
                                        <a:effectLst/>
                                        <a:latin typeface="Cambria Math" panose="02040503050406030204" pitchFamily="18" charset="0"/>
                                        <a:ea typeface="+mn-ea"/>
                                        <a:cs typeface="+mn-cs"/>
                                      </a:rPr>
                                      <m:t>𝑤</m:t>
                                    </m:r>
                                  </m:e>
                                  <m:sub>
                                    <m:r>
                                      <a:rPr lang="en-US" altLang="zh-TW" sz="2000" b="0" i="1" kern="1200">
                                        <a:solidFill>
                                          <a:schemeClr val="tx1"/>
                                        </a:solidFill>
                                        <a:effectLst/>
                                        <a:latin typeface="Cambria Math" panose="02040503050406030204" pitchFamily="18" charset="0"/>
                                        <a:ea typeface="+mn-ea"/>
                                        <a:cs typeface="+mn-cs"/>
                                      </a:rPr>
                                      <m:t>𝑖𝑗</m:t>
                                    </m:r>
                                  </m:sub>
                                </m:sSub>
                                <m:r>
                                  <a:rPr lang="en-US" altLang="zh-TW" sz="2000" b="0" i="1" kern="1200">
                                    <a:solidFill>
                                      <a:schemeClr val="tx1"/>
                                    </a:solidFill>
                                    <a:effectLst/>
                                    <a:latin typeface="Cambria Math" panose="02040503050406030204" pitchFamily="18" charset="0"/>
                                    <a:ea typeface="+mn-ea"/>
                                    <a:cs typeface="+mn-cs"/>
                                  </a:rPr>
                                  <m:t>=</m:t>
                                </m:r>
                                <m:d>
                                  <m:dPr>
                                    <m:begChr m:val="{"/>
                                    <m:endChr m:val=""/>
                                    <m:ctrlPr>
                                      <a:rPr lang="zh-TW" altLang="zh-TW" sz="2000" b="0" i="1" kern="1200">
                                        <a:solidFill>
                                          <a:schemeClr val="tx1"/>
                                        </a:solidFill>
                                        <a:effectLst/>
                                        <a:latin typeface="Cambria Math" panose="02040503050406030204" pitchFamily="18" charset="0"/>
                                        <a:ea typeface="+mn-ea"/>
                                        <a:cs typeface="+mn-cs"/>
                                      </a:rPr>
                                    </m:ctrlPr>
                                  </m:dPr>
                                  <m:e>
                                    <m:eqArr>
                                      <m:eqArrPr>
                                        <m:ctrlPr>
                                          <a:rPr lang="zh-TW" altLang="zh-TW" sz="2000" b="0" i="1" kern="1200">
                                            <a:solidFill>
                                              <a:schemeClr val="tx1"/>
                                            </a:solidFill>
                                            <a:effectLst/>
                                            <a:latin typeface="Cambria Math" panose="02040503050406030204" pitchFamily="18" charset="0"/>
                                            <a:ea typeface="+mn-ea"/>
                                            <a:cs typeface="+mn-cs"/>
                                          </a:rPr>
                                        </m:ctrlPr>
                                      </m:eqArrPr>
                                      <m:e>
                                        <m:r>
                                          <a:rPr lang="en-US" altLang="zh-TW" sz="2000" b="0" i="1" kern="1200">
                                            <a:solidFill>
                                              <a:schemeClr val="tx1"/>
                                            </a:solidFill>
                                            <a:effectLst/>
                                            <a:latin typeface="Cambria Math" panose="02040503050406030204" pitchFamily="18" charset="0"/>
                                            <a:ea typeface="+mn-ea"/>
                                            <a:cs typeface="+mn-cs"/>
                                          </a:rPr>
                                          <m:t>𝑒𝑥𝑝</m:t>
                                        </m:r>
                                        <m:d>
                                          <m:dPr>
                                            <m:ctrlPr>
                                              <a:rPr lang="zh-TW" altLang="zh-TW" sz="2000" b="0" i="1" kern="1200">
                                                <a:solidFill>
                                                  <a:schemeClr val="tx1"/>
                                                </a:solidFill>
                                                <a:effectLst/>
                                                <a:latin typeface="Cambria Math" panose="02040503050406030204" pitchFamily="18" charset="0"/>
                                                <a:ea typeface="+mn-ea"/>
                                                <a:cs typeface="+mn-cs"/>
                                              </a:rPr>
                                            </m:ctrlPr>
                                          </m:dPr>
                                          <m:e>
                                            <m:r>
                                              <a:rPr lang="en-US" altLang="zh-TW" sz="2000" b="0" i="1" kern="1200">
                                                <a:solidFill>
                                                  <a:schemeClr val="tx1"/>
                                                </a:solidFill>
                                                <a:effectLst/>
                                                <a:latin typeface="Cambria Math" panose="02040503050406030204" pitchFamily="18" charset="0"/>
                                                <a:ea typeface="+mn-ea"/>
                                                <a:cs typeface="+mn-cs"/>
                                              </a:rPr>
                                              <m:t>−</m:t>
                                            </m:r>
                                            <m:f>
                                              <m:fPr>
                                                <m:ctrlPr>
                                                  <a:rPr lang="zh-TW" altLang="zh-TW" sz="2000" b="0" i="1" kern="1200">
                                                    <a:solidFill>
                                                      <a:schemeClr val="tx1"/>
                                                    </a:solidFill>
                                                    <a:effectLst/>
                                                    <a:latin typeface="Cambria Math" panose="02040503050406030204" pitchFamily="18" charset="0"/>
                                                    <a:ea typeface="+mn-ea"/>
                                                    <a:cs typeface="+mn-cs"/>
                                                  </a:rPr>
                                                </m:ctrlPr>
                                              </m:fPr>
                                              <m:num>
                                                <m:r>
                                                  <a:rPr lang="en-US" altLang="zh-TW" sz="2000" b="0" i="1" kern="1200">
                                                    <a:solidFill>
                                                      <a:schemeClr val="tx1"/>
                                                    </a:solidFill>
                                                    <a:effectLst/>
                                                    <a:latin typeface="Cambria Math" panose="02040503050406030204" pitchFamily="18" charset="0"/>
                                                    <a:ea typeface="+mn-ea"/>
                                                    <a:cs typeface="+mn-cs"/>
                                                  </a:rPr>
                                                  <m:t>1</m:t>
                                                </m:r>
                                              </m:num>
                                              <m:den>
                                                <m:r>
                                                  <a:rPr lang="en-US" altLang="zh-TW" sz="2000" b="0" i="1" kern="1200">
                                                    <a:solidFill>
                                                      <a:schemeClr val="tx1"/>
                                                    </a:solidFill>
                                                    <a:effectLst/>
                                                    <a:latin typeface="Cambria Math" panose="02040503050406030204" pitchFamily="18" charset="0"/>
                                                    <a:ea typeface="+mn-ea"/>
                                                    <a:cs typeface="+mn-cs"/>
                                                  </a:rPr>
                                                  <m:t>2</m:t>
                                                </m:r>
                                              </m:den>
                                            </m:f>
                                            <m:sSup>
                                              <m:sSupPr>
                                                <m:ctrlPr>
                                                  <a:rPr lang="zh-TW" altLang="zh-TW" sz="2000" b="0" i="1" kern="1200">
                                                    <a:solidFill>
                                                      <a:schemeClr val="tx1"/>
                                                    </a:solidFill>
                                                    <a:effectLst/>
                                                    <a:latin typeface="Cambria Math" panose="02040503050406030204" pitchFamily="18" charset="0"/>
                                                    <a:ea typeface="+mn-ea"/>
                                                    <a:cs typeface="+mn-cs"/>
                                                  </a:rPr>
                                                </m:ctrlPr>
                                              </m:sSupPr>
                                              <m:e>
                                                <m:d>
                                                  <m:dPr>
                                                    <m:ctrlPr>
                                                      <a:rPr lang="zh-TW" altLang="zh-TW" sz="2000" b="0" i="1" kern="1200">
                                                        <a:solidFill>
                                                          <a:schemeClr val="tx1"/>
                                                        </a:solidFill>
                                                        <a:effectLst/>
                                                        <a:latin typeface="Cambria Math" panose="02040503050406030204" pitchFamily="18" charset="0"/>
                                                        <a:ea typeface="+mn-ea"/>
                                                        <a:cs typeface="+mn-cs"/>
                                                      </a:rPr>
                                                    </m:ctrlPr>
                                                  </m:dPr>
                                                  <m:e>
                                                    <m:f>
                                                      <m:fPr>
                                                        <m:ctrlPr>
                                                          <a:rPr lang="zh-TW" altLang="zh-TW" sz="2000" b="0" i="1" kern="1200">
                                                            <a:solidFill>
                                                              <a:schemeClr val="tx1"/>
                                                            </a:solidFill>
                                                            <a:effectLst/>
                                                            <a:latin typeface="Cambria Math" panose="02040503050406030204" pitchFamily="18" charset="0"/>
                                                            <a:ea typeface="+mn-ea"/>
                                                            <a:cs typeface="+mn-cs"/>
                                                          </a:rPr>
                                                        </m:ctrlPr>
                                                      </m:fPr>
                                                      <m:num>
                                                        <m:sSub>
                                                          <m:sSubPr>
                                                            <m:ctrlPr>
                                                              <a:rPr lang="zh-TW" altLang="zh-TW" sz="2000" b="0" i="1" kern="1200">
                                                                <a:solidFill>
                                                                  <a:schemeClr val="tx1"/>
                                                                </a:solidFill>
                                                                <a:effectLst/>
                                                                <a:latin typeface="Cambria Math" panose="02040503050406030204" pitchFamily="18" charset="0"/>
                                                                <a:ea typeface="+mn-ea"/>
                                                                <a:cs typeface="+mn-cs"/>
                                                              </a:rPr>
                                                            </m:ctrlPr>
                                                          </m:sSubPr>
                                                          <m:e>
                                                            <m:r>
                                                              <a:rPr lang="en-US" altLang="zh-TW" sz="2000" b="0" i="1" kern="1200">
                                                                <a:solidFill>
                                                                  <a:schemeClr val="tx1"/>
                                                                </a:solidFill>
                                                                <a:effectLst/>
                                                                <a:latin typeface="Cambria Math" panose="02040503050406030204" pitchFamily="18" charset="0"/>
                                                                <a:ea typeface="+mn-ea"/>
                                                                <a:cs typeface="+mn-cs"/>
                                                              </a:rPr>
                                                              <m:t>𝑑</m:t>
                                                            </m:r>
                                                          </m:e>
                                                          <m:sub>
                                                            <m:r>
                                                              <a:rPr lang="en-US" altLang="zh-TW" sz="2000" b="0" i="1" kern="1200">
                                                                <a:solidFill>
                                                                  <a:schemeClr val="tx1"/>
                                                                </a:solidFill>
                                                                <a:effectLst/>
                                                                <a:latin typeface="Cambria Math" panose="02040503050406030204" pitchFamily="18" charset="0"/>
                                                                <a:ea typeface="+mn-ea"/>
                                                                <a:cs typeface="+mn-cs"/>
                                                              </a:rPr>
                                                              <m:t>𝑖𝑗</m:t>
                                                            </m:r>
                                                          </m:sub>
                                                        </m:sSub>
                                                      </m:num>
                                                      <m:den>
                                                        <m:r>
                                                          <a:rPr lang="en-US" altLang="zh-TW" sz="2000" b="0" i="1" kern="1200">
                                                            <a:solidFill>
                                                              <a:schemeClr val="tx1"/>
                                                            </a:solidFill>
                                                            <a:effectLst/>
                                                            <a:latin typeface="Cambria Math" panose="02040503050406030204" pitchFamily="18" charset="0"/>
                                                            <a:ea typeface="+mn-ea"/>
                                                            <a:cs typeface="+mn-cs"/>
                                                          </a:rPr>
                                                          <m:t>h</m:t>
                                                        </m:r>
                                                      </m:den>
                                                    </m:f>
                                                  </m:e>
                                                </m:d>
                                              </m:e>
                                              <m:sup>
                                                <m:r>
                                                  <a:rPr lang="en-US" altLang="zh-TW" sz="2000" b="0" i="1" kern="1200">
                                                    <a:solidFill>
                                                      <a:schemeClr val="tx1"/>
                                                    </a:solidFill>
                                                    <a:effectLst/>
                                                    <a:latin typeface="Cambria Math" panose="02040503050406030204" pitchFamily="18" charset="0"/>
                                                    <a:ea typeface="+mn-ea"/>
                                                    <a:cs typeface="+mn-cs"/>
                                                  </a:rPr>
                                                  <m:t>2</m:t>
                                                </m:r>
                                              </m:sup>
                                            </m:sSup>
                                          </m:e>
                                        </m:d>
                                      </m:e>
                                      <m:e>
                                        <m:r>
                                          <a:rPr lang="en-US" altLang="zh-TW" sz="2000" b="0" i="1" kern="1200">
                                            <a:solidFill>
                                              <a:schemeClr val="tx1"/>
                                            </a:solidFill>
                                            <a:effectLst/>
                                            <a:latin typeface="Cambria Math" panose="02040503050406030204" pitchFamily="18" charset="0"/>
                                            <a:ea typeface="+mn-ea"/>
                                            <a:cs typeface="+mn-cs"/>
                                          </a:rPr>
                                          <m:t>0,     </m:t>
                                        </m:r>
                                        <m:sSub>
                                          <m:sSubPr>
                                            <m:ctrlPr>
                                              <a:rPr lang="zh-TW" altLang="zh-TW" sz="2000" b="0" i="1" kern="1200">
                                                <a:solidFill>
                                                  <a:schemeClr val="tx1"/>
                                                </a:solidFill>
                                                <a:effectLst/>
                                                <a:latin typeface="Cambria Math" panose="02040503050406030204" pitchFamily="18" charset="0"/>
                                                <a:ea typeface="+mn-ea"/>
                                                <a:cs typeface="+mn-cs"/>
                                              </a:rPr>
                                            </m:ctrlPr>
                                          </m:sSubPr>
                                          <m:e>
                                            <m:r>
                                              <a:rPr lang="en-US" altLang="zh-TW" sz="2000" b="0" i="1" kern="1200">
                                                <a:solidFill>
                                                  <a:schemeClr val="tx1"/>
                                                </a:solidFill>
                                                <a:effectLst/>
                                                <a:latin typeface="Cambria Math" panose="02040503050406030204" pitchFamily="18" charset="0"/>
                                                <a:ea typeface="+mn-ea"/>
                                                <a:cs typeface="+mn-cs"/>
                                              </a:rPr>
                                              <m:t>𝑑</m:t>
                                            </m:r>
                                          </m:e>
                                          <m:sub>
                                            <m:r>
                                              <a:rPr lang="en-US" altLang="zh-TW" sz="2000" b="0" i="1" kern="1200">
                                                <a:solidFill>
                                                  <a:schemeClr val="tx1"/>
                                                </a:solidFill>
                                                <a:effectLst/>
                                                <a:latin typeface="Cambria Math" panose="02040503050406030204" pitchFamily="18" charset="0"/>
                                                <a:ea typeface="+mn-ea"/>
                                                <a:cs typeface="+mn-cs"/>
                                              </a:rPr>
                                              <m:t>𝑖𝑗</m:t>
                                            </m:r>
                                          </m:sub>
                                        </m:sSub>
                                        <m:r>
                                          <a:rPr lang="en-US" altLang="zh-TW" sz="2000" b="0" i="1" kern="1200">
                                            <a:solidFill>
                                              <a:schemeClr val="tx1"/>
                                            </a:solidFill>
                                            <a:effectLst/>
                                            <a:latin typeface="Cambria Math" panose="02040503050406030204" pitchFamily="18" charset="0"/>
                                            <a:ea typeface="+mn-ea"/>
                                            <a:cs typeface="+mn-cs"/>
                                          </a:rPr>
                                          <m:t>&gt;</m:t>
                                        </m:r>
                                        <m:r>
                                          <a:rPr lang="en-US" altLang="zh-TW" sz="2000" b="0" i="1" kern="1200">
                                            <a:solidFill>
                                              <a:schemeClr val="tx1"/>
                                            </a:solidFill>
                                            <a:effectLst/>
                                            <a:latin typeface="Cambria Math" panose="02040503050406030204" pitchFamily="18" charset="0"/>
                                            <a:ea typeface="+mn-ea"/>
                                            <a:cs typeface="+mn-cs"/>
                                          </a:rPr>
                                          <m:t>h</m:t>
                                        </m:r>
                                        <m:r>
                                          <a:rPr lang="en-US" altLang="zh-TW" sz="2000" b="0" i="1" kern="1200">
                                            <a:solidFill>
                                              <a:schemeClr val="tx1"/>
                                            </a:solidFill>
                                            <a:effectLst/>
                                            <a:latin typeface="Cambria Math" panose="02040503050406030204" pitchFamily="18" charset="0"/>
                                            <a:ea typeface="+mn-ea"/>
                                            <a:cs typeface="+mn-cs"/>
                                          </a:rPr>
                                          <m:t>  </m:t>
                                        </m:r>
                                      </m:e>
                                    </m:eqArr>
                                  </m:e>
                                </m:d>
                                <m:r>
                                  <a:rPr lang="en-US" altLang="zh-TW" sz="2000" b="0" i="1" kern="1200">
                                    <a:solidFill>
                                      <a:schemeClr val="tx1"/>
                                    </a:solidFill>
                                    <a:effectLst/>
                                    <a:latin typeface="Cambria Math" panose="02040503050406030204" pitchFamily="18" charset="0"/>
                                    <a:ea typeface="+mn-ea"/>
                                    <a:cs typeface="+mn-cs"/>
                                  </a:rPr>
                                  <m:t>,     </m:t>
                                </m:r>
                                <m:sSub>
                                  <m:sSubPr>
                                    <m:ctrlPr>
                                      <a:rPr lang="zh-TW" altLang="zh-TW" sz="2000" b="0" i="1" kern="1200">
                                        <a:solidFill>
                                          <a:schemeClr val="tx1"/>
                                        </a:solidFill>
                                        <a:effectLst/>
                                        <a:latin typeface="Cambria Math" panose="02040503050406030204" pitchFamily="18" charset="0"/>
                                        <a:ea typeface="+mn-ea"/>
                                        <a:cs typeface="+mn-cs"/>
                                      </a:rPr>
                                    </m:ctrlPr>
                                  </m:sSubPr>
                                  <m:e>
                                    <m:r>
                                      <a:rPr lang="en-US" altLang="zh-TW" sz="2000" b="0" i="1" kern="1200">
                                        <a:solidFill>
                                          <a:schemeClr val="tx1"/>
                                        </a:solidFill>
                                        <a:effectLst/>
                                        <a:latin typeface="Cambria Math" panose="02040503050406030204" pitchFamily="18" charset="0"/>
                                        <a:ea typeface="+mn-ea"/>
                                        <a:cs typeface="+mn-cs"/>
                                      </a:rPr>
                                      <m:t>𝑑</m:t>
                                    </m:r>
                                  </m:e>
                                  <m:sub>
                                    <m:r>
                                      <a:rPr lang="en-US" altLang="zh-TW" sz="2000" b="0" i="1" kern="1200">
                                        <a:solidFill>
                                          <a:schemeClr val="tx1"/>
                                        </a:solidFill>
                                        <a:effectLst/>
                                        <a:latin typeface="Cambria Math" panose="02040503050406030204" pitchFamily="18" charset="0"/>
                                        <a:ea typeface="+mn-ea"/>
                                        <a:cs typeface="+mn-cs"/>
                                      </a:rPr>
                                      <m:t>𝑖𝑗</m:t>
                                    </m:r>
                                  </m:sub>
                                </m:sSub>
                                <m:r>
                                  <a:rPr lang="en-US" altLang="zh-TW" sz="2000" b="0" i="1" kern="1200">
                                    <a:solidFill>
                                      <a:schemeClr val="tx1"/>
                                    </a:solidFill>
                                    <a:effectLst/>
                                    <a:latin typeface="Cambria Math" panose="02040503050406030204" pitchFamily="18" charset="0"/>
                                    <a:ea typeface="+mn-ea"/>
                                    <a:cs typeface="+mn-cs"/>
                                  </a:rPr>
                                  <m:t>≤</m:t>
                                </m:r>
                                <m:r>
                                  <a:rPr lang="en-US" altLang="zh-TW" sz="2000" b="0" i="1" kern="1200">
                                    <a:solidFill>
                                      <a:schemeClr val="tx1"/>
                                    </a:solidFill>
                                    <a:effectLst/>
                                    <a:latin typeface="Cambria Math" panose="02040503050406030204" pitchFamily="18" charset="0"/>
                                    <a:ea typeface="+mn-ea"/>
                                    <a:cs typeface="+mn-cs"/>
                                  </a:rPr>
                                  <m:t>h</m:t>
                                </m:r>
                              </m:oMath>
                            </m:oMathPara>
                          </a14:m>
                          <a:endParaRPr lang="zh-TW" altLang="en-US" sz="2000" b="0"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145696"/>
                      </a:ext>
                    </a:extLst>
                  </a:tr>
                </a:tbl>
              </a:graphicData>
            </a:graphic>
          </p:graphicFrame>
        </mc:Choice>
        <mc:Fallback xmlns="">
          <p:graphicFrame>
            <p:nvGraphicFramePr>
              <p:cNvPr id="8" name="表格 8">
                <a:extLst>
                  <a:ext uri="{FF2B5EF4-FFF2-40B4-BE49-F238E27FC236}">
                    <a16:creationId xmlns:a16="http://schemas.microsoft.com/office/drawing/2014/main" id="{83BF74F9-08BA-4CA9-9D89-6936FA8A447B}"/>
                  </a:ext>
                </a:extLst>
              </p:cNvPr>
              <p:cNvGraphicFramePr>
                <a:graphicFrameLocks noGrp="1"/>
              </p:cNvGraphicFramePr>
              <p:nvPr>
                <p:extLst>
                  <p:ext uri="{D42A27DB-BD31-4B8C-83A1-F6EECF244321}">
                    <p14:modId xmlns:p14="http://schemas.microsoft.com/office/powerpoint/2010/main" val="982483035"/>
                  </p:ext>
                </p:extLst>
              </p:nvPr>
            </p:nvGraphicFramePr>
            <p:xfrm>
              <a:off x="1106476" y="2177845"/>
              <a:ext cx="6338940" cy="2353374"/>
            </p:xfrm>
            <a:graphic>
              <a:graphicData uri="http://schemas.openxmlformats.org/drawingml/2006/table">
                <a:tbl>
                  <a:tblPr firstRow="1" bandRow="1">
                    <a:tableStyleId>{5C22544A-7EE6-4342-B048-85BDC9FD1C3A}</a:tableStyleId>
                  </a:tblPr>
                  <a:tblGrid>
                    <a:gridCol w="1604894">
                      <a:extLst>
                        <a:ext uri="{9D8B030D-6E8A-4147-A177-3AD203B41FA5}">
                          <a16:colId xmlns:a16="http://schemas.microsoft.com/office/drawing/2014/main" val="1596804133"/>
                        </a:ext>
                      </a:extLst>
                    </a:gridCol>
                    <a:gridCol w="4734046">
                      <a:extLst>
                        <a:ext uri="{9D8B030D-6E8A-4147-A177-3AD203B41FA5}">
                          <a16:colId xmlns:a16="http://schemas.microsoft.com/office/drawing/2014/main" val="2558826078"/>
                        </a:ext>
                      </a:extLst>
                    </a:gridCol>
                  </a:tblGrid>
                  <a:tr h="887921">
                    <a:tc>
                      <a:txBody>
                        <a:bodyPr/>
                        <a:lstStyle/>
                        <a:p>
                          <a:pPr algn="ctr"/>
                          <a:r>
                            <a:rPr lang="zh-TW"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高斯函式</a:t>
                          </a:r>
                          <a:endParaRPr lang="en-US"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endParaRPr>
                        </a:p>
                        <a:p>
                          <a:pPr algn="ctr"/>
                          <a:r>
                            <a:rPr lang="zh-TW"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r>
                            <a:rPr lang="en-US"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Gaussian</a:t>
                          </a:r>
                          <a:r>
                            <a:rPr lang="zh-TW"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zh-TW"/>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l="-34106" t="-685" r="-257" b="-166438"/>
                          </a:stretch>
                        </a:blipFill>
                      </a:tcPr>
                    </a:tc>
                    <a:extLst>
                      <a:ext uri="{0D108BD9-81ED-4DB2-BD59-A6C34878D82A}">
                        <a16:rowId xmlns:a16="http://schemas.microsoft.com/office/drawing/2014/main" val="3318674583"/>
                      </a:ext>
                    </a:extLst>
                  </a:tr>
                  <a:tr h="1465453">
                    <a:tc>
                      <a:txBody>
                        <a:bodyPr/>
                        <a:lstStyle/>
                        <a:p>
                          <a:pPr algn="ctr"/>
                          <a:r>
                            <a:rPr lang="zh-TW"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雙平方函式</a:t>
                          </a:r>
                          <a:endParaRPr lang="en-US"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endParaRPr>
                        </a:p>
                        <a:p>
                          <a:pPr algn="ctr"/>
                          <a:r>
                            <a:rPr lang="zh-TW"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r>
                            <a:rPr lang="en-US" altLang="zh-TW" sz="2000" b="1" kern="1200" dirty="0" err="1">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Bisquare</a:t>
                          </a:r>
                          <a:r>
                            <a:rPr lang="zh-TW"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zh-TW"/>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l="-34106" t="-60996" r="-257" b="-830"/>
                          </a:stretch>
                        </a:blipFill>
                      </a:tcPr>
                    </a:tc>
                    <a:extLst>
                      <a:ext uri="{0D108BD9-81ED-4DB2-BD59-A6C34878D82A}">
                        <a16:rowId xmlns:a16="http://schemas.microsoft.com/office/drawing/2014/main" val="2072145696"/>
                      </a:ext>
                    </a:extLst>
                  </a:tr>
                </a:tbl>
              </a:graphicData>
            </a:graphic>
          </p:graphicFrame>
        </mc:Fallback>
      </mc:AlternateContent>
      <p:sp>
        <p:nvSpPr>
          <p:cNvPr id="68" name="平行四邊形 67">
            <a:extLst>
              <a:ext uri="{FF2B5EF4-FFF2-40B4-BE49-F238E27FC236}">
                <a16:creationId xmlns:a16="http://schemas.microsoft.com/office/drawing/2014/main" id="{C790A09A-3CB5-4016-9F43-9C635B947448}"/>
              </a:ext>
            </a:extLst>
          </p:cNvPr>
          <p:cNvSpPr/>
          <p:nvPr/>
        </p:nvSpPr>
        <p:spPr>
          <a:xfrm>
            <a:off x="838200" y="4825012"/>
            <a:ext cx="6023690" cy="1655462"/>
          </a:xfrm>
          <a:prstGeom prst="parallelogram">
            <a:avLst>
              <a:gd name="adj" fmla="val 119156"/>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9" name="手繪多邊形: 圖案 68">
            <a:extLst>
              <a:ext uri="{FF2B5EF4-FFF2-40B4-BE49-F238E27FC236}">
                <a16:creationId xmlns:a16="http://schemas.microsoft.com/office/drawing/2014/main" id="{31057CF8-7690-4028-B8C9-CD9908802E22}"/>
              </a:ext>
            </a:extLst>
          </p:cNvPr>
          <p:cNvSpPr/>
          <p:nvPr/>
        </p:nvSpPr>
        <p:spPr>
          <a:xfrm>
            <a:off x="2867871" y="4881368"/>
            <a:ext cx="2125354" cy="753606"/>
          </a:xfrm>
          <a:custGeom>
            <a:avLst/>
            <a:gdLst>
              <a:gd name="connsiteX0" fmla="*/ 0 w 977265"/>
              <a:gd name="connsiteY0" fmla="*/ 455322 h 455322"/>
              <a:gd name="connsiteX1" fmla="*/ 489585 w 977265"/>
              <a:gd name="connsiteY1" fmla="*/ 27 h 455322"/>
              <a:gd name="connsiteX2" fmla="*/ 977265 w 977265"/>
              <a:gd name="connsiteY2" fmla="*/ 438177 h 455322"/>
            </a:gdLst>
            <a:ahLst/>
            <a:cxnLst>
              <a:cxn ang="0">
                <a:pos x="connsiteX0" y="connsiteY0"/>
              </a:cxn>
              <a:cxn ang="0">
                <a:pos x="connsiteX1" y="connsiteY1"/>
              </a:cxn>
              <a:cxn ang="0">
                <a:pos x="connsiteX2" y="connsiteY2"/>
              </a:cxn>
            </a:cxnLst>
            <a:rect l="l" t="t" r="r" b="b"/>
            <a:pathLst>
              <a:path w="977265" h="455322">
                <a:moveTo>
                  <a:pt x="0" y="455322"/>
                </a:moveTo>
                <a:cubicBezTo>
                  <a:pt x="163354" y="229103"/>
                  <a:pt x="326708" y="2884"/>
                  <a:pt x="489585" y="27"/>
                </a:cubicBezTo>
                <a:cubicBezTo>
                  <a:pt x="652462" y="-2830"/>
                  <a:pt x="814863" y="217673"/>
                  <a:pt x="977265" y="438177"/>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橢圓 69">
            <a:extLst>
              <a:ext uri="{FF2B5EF4-FFF2-40B4-BE49-F238E27FC236}">
                <a16:creationId xmlns:a16="http://schemas.microsoft.com/office/drawing/2014/main" id="{0A247A42-0637-41B3-A3B5-5F6EF23ABD08}"/>
              </a:ext>
            </a:extLst>
          </p:cNvPr>
          <p:cNvSpPr/>
          <p:nvPr/>
        </p:nvSpPr>
        <p:spPr>
          <a:xfrm>
            <a:off x="2873967" y="5406099"/>
            <a:ext cx="2125355" cy="49135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橢圓 70">
            <a:extLst>
              <a:ext uri="{FF2B5EF4-FFF2-40B4-BE49-F238E27FC236}">
                <a16:creationId xmlns:a16="http://schemas.microsoft.com/office/drawing/2014/main" id="{4454ECFD-FE28-417E-A98E-69D859575FFD}"/>
              </a:ext>
            </a:extLst>
          </p:cNvPr>
          <p:cNvSpPr/>
          <p:nvPr/>
        </p:nvSpPr>
        <p:spPr>
          <a:xfrm>
            <a:off x="3017377" y="5696239"/>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橢圓 71">
            <a:extLst>
              <a:ext uri="{FF2B5EF4-FFF2-40B4-BE49-F238E27FC236}">
                <a16:creationId xmlns:a16="http://schemas.microsoft.com/office/drawing/2014/main" id="{9482A28D-98F7-4C31-9786-9F22BE59FE96}"/>
              </a:ext>
            </a:extLst>
          </p:cNvPr>
          <p:cNvSpPr/>
          <p:nvPr/>
        </p:nvSpPr>
        <p:spPr>
          <a:xfrm>
            <a:off x="3237434" y="5519028"/>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橢圓 72">
            <a:extLst>
              <a:ext uri="{FF2B5EF4-FFF2-40B4-BE49-F238E27FC236}">
                <a16:creationId xmlns:a16="http://schemas.microsoft.com/office/drawing/2014/main" id="{2CFC6D1A-ADB5-4C3E-951B-4E56A85BC4C8}"/>
              </a:ext>
            </a:extLst>
          </p:cNvPr>
          <p:cNvSpPr/>
          <p:nvPr/>
        </p:nvSpPr>
        <p:spPr>
          <a:xfrm>
            <a:off x="3885633" y="5593801"/>
            <a:ext cx="184610" cy="1159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橢圓 73">
            <a:extLst>
              <a:ext uri="{FF2B5EF4-FFF2-40B4-BE49-F238E27FC236}">
                <a16:creationId xmlns:a16="http://schemas.microsoft.com/office/drawing/2014/main" id="{5306582C-7C73-4061-BFCE-759AA734B77D}"/>
              </a:ext>
            </a:extLst>
          </p:cNvPr>
          <p:cNvSpPr/>
          <p:nvPr/>
        </p:nvSpPr>
        <p:spPr>
          <a:xfrm>
            <a:off x="4943209" y="5812185"/>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橢圓 74">
            <a:extLst>
              <a:ext uri="{FF2B5EF4-FFF2-40B4-BE49-F238E27FC236}">
                <a16:creationId xmlns:a16="http://schemas.microsoft.com/office/drawing/2014/main" id="{591109CE-A545-4317-A288-CDE4627EF31C}"/>
              </a:ext>
            </a:extLst>
          </p:cNvPr>
          <p:cNvSpPr/>
          <p:nvPr/>
        </p:nvSpPr>
        <p:spPr>
          <a:xfrm>
            <a:off x="4551143" y="6112405"/>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橢圓 76">
            <a:extLst>
              <a:ext uri="{FF2B5EF4-FFF2-40B4-BE49-F238E27FC236}">
                <a16:creationId xmlns:a16="http://schemas.microsoft.com/office/drawing/2014/main" id="{1C087C12-7747-4074-9184-8A8BC2D5A115}"/>
              </a:ext>
            </a:extLst>
          </p:cNvPr>
          <p:cNvSpPr/>
          <p:nvPr/>
        </p:nvSpPr>
        <p:spPr>
          <a:xfrm>
            <a:off x="2847352" y="5183627"/>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橢圓 77">
            <a:extLst>
              <a:ext uri="{FF2B5EF4-FFF2-40B4-BE49-F238E27FC236}">
                <a16:creationId xmlns:a16="http://schemas.microsoft.com/office/drawing/2014/main" id="{7858B2DB-05D7-48AF-98D2-4F5BF1BD0F41}"/>
              </a:ext>
            </a:extLst>
          </p:cNvPr>
          <p:cNvSpPr/>
          <p:nvPr/>
        </p:nvSpPr>
        <p:spPr>
          <a:xfrm>
            <a:off x="1959000" y="6049281"/>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橢圓 78">
            <a:extLst>
              <a:ext uri="{FF2B5EF4-FFF2-40B4-BE49-F238E27FC236}">
                <a16:creationId xmlns:a16="http://schemas.microsoft.com/office/drawing/2014/main" id="{4336D8CE-6BA4-4591-AE6C-BC3283D29867}"/>
              </a:ext>
            </a:extLst>
          </p:cNvPr>
          <p:cNvSpPr/>
          <p:nvPr/>
        </p:nvSpPr>
        <p:spPr>
          <a:xfrm>
            <a:off x="2508881" y="5897450"/>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橢圓 79">
            <a:extLst>
              <a:ext uri="{FF2B5EF4-FFF2-40B4-BE49-F238E27FC236}">
                <a16:creationId xmlns:a16="http://schemas.microsoft.com/office/drawing/2014/main" id="{0A161CA2-349E-4FE9-9EE9-3185BBBC885D}"/>
              </a:ext>
            </a:extLst>
          </p:cNvPr>
          <p:cNvSpPr/>
          <p:nvPr/>
        </p:nvSpPr>
        <p:spPr>
          <a:xfrm>
            <a:off x="2398455" y="5561840"/>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橢圓 80">
            <a:extLst>
              <a:ext uri="{FF2B5EF4-FFF2-40B4-BE49-F238E27FC236}">
                <a16:creationId xmlns:a16="http://schemas.microsoft.com/office/drawing/2014/main" id="{04DDFB37-877C-4207-A118-B5CABB50B4DB}"/>
              </a:ext>
            </a:extLst>
          </p:cNvPr>
          <p:cNvSpPr/>
          <p:nvPr/>
        </p:nvSpPr>
        <p:spPr>
          <a:xfrm>
            <a:off x="5905827" y="5257973"/>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橢圓 81">
            <a:extLst>
              <a:ext uri="{FF2B5EF4-FFF2-40B4-BE49-F238E27FC236}">
                <a16:creationId xmlns:a16="http://schemas.microsoft.com/office/drawing/2014/main" id="{44BB996A-5308-414D-8324-E26876E489E5}"/>
              </a:ext>
            </a:extLst>
          </p:cNvPr>
          <p:cNvSpPr/>
          <p:nvPr/>
        </p:nvSpPr>
        <p:spPr>
          <a:xfrm>
            <a:off x="3468221" y="5948863"/>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橢圓 82">
            <a:extLst>
              <a:ext uri="{FF2B5EF4-FFF2-40B4-BE49-F238E27FC236}">
                <a16:creationId xmlns:a16="http://schemas.microsoft.com/office/drawing/2014/main" id="{45433EA7-D831-4CCE-8E31-C36017E6AEE5}"/>
              </a:ext>
            </a:extLst>
          </p:cNvPr>
          <p:cNvSpPr/>
          <p:nvPr/>
        </p:nvSpPr>
        <p:spPr>
          <a:xfrm>
            <a:off x="4177084" y="5875119"/>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橢圓 83">
            <a:extLst>
              <a:ext uri="{FF2B5EF4-FFF2-40B4-BE49-F238E27FC236}">
                <a16:creationId xmlns:a16="http://schemas.microsoft.com/office/drawing/2014/main" id="{4C650E5A-C847-40C0-A2C0-894CF6A0E4A3}"/>
              </a:ext>
            </a:extLst>
          </p:cNvPr>
          <p:cNvSpPr/>
          <p:nvPr/>
        </p:nvSpPr>
        <p:spPr>
          <a:xfrm>
            <a:off x="5293428" y="5315946"/>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橢圓 84">
            <a:extLst>
              <a:ext uri="{FF2B5EF4-FFF2-40B4-BE49-F238E27FC236}">
                <a16:creationId xmlns:a16="http://schemas.microsoft.com/office/drawing/2014/main" id="{F095A440-42B5-45C4-9E3D-055843236439}"/>
              </a:ext>
            </a:extLst>
          </p:cNvPr>
          <p:cNvSpPr/>
          <p:nvPr/>
        </p:nvSpPr>
        <p:spPr>
          <a:xfrm>
            <a:off x="3817173" y="6298377"/>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橢圓 85">
            <a:extLst>
              <a:ext uri="{FF2B5EF4-FFF2-40B4-BE49-F238E27FC236}">
                <a16:creationId xmlns:a16="http://schemas.microsoft.com/office/drawing/2014/main" id="{D5A30395-740E-42E1-A010-DC804D96369A}"/>
              </a:ext>
            </a:extLst>
          </p:cNvPr>
          <p:cNvSpPr/>
          <p:nvPr/>
        </p:nvSpPr>
        <p:spPr>
          <a:xfrm>
            <a:off x="2834025" y="6201128"/>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8" name="直線接點 87">
            <a:extLst>
              <a:ext uri="{FF2B5EF4-FFF2-40B4-BE49-F238E27FC236}">
                <a16:creationId xmlns:a16="http://schemas.microsoft.com/office/drawing/2014/main" id="{C9CF3B4C-AA03-4EC1-A643-2E1B6B2AD460}"/>
              </a:ext>
            </a:extLst>
          </p:cNvPr>
          <p:cNvCxnSpPr>
            <a:cxnSpLocks/>
            <a:stCxn id="73" idx="6"/>
            <a:endCxn id="70" idx="6"/>
          </p:cNvCxnSpPr>
          <p:nvPr/>
        </p:nvCxnSpPr>
        <p:spPr>
          <a:xfrm>
            <a:off x="4070243" y="5651774"/>
            <a:ext cx="929079" cy="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接點: 弧形 98">
            <a:extLst>
              <a:ext uri="{FF2B5EF4-FFF2-40B4-BE49-F238E27FC236}">
                <a16:creationId xmlns:a16="http://schemas.microsoft.com/office/drawing/2014/main" id="{3D260722-F08F-4F94-BEED-20892AA42772}"/>
              </a:ext>
            </a:extLst>
          </p:cNvPr>
          <p:cNvCxnSpPr>
            <a:cxnSpLocks/>
          </p:cNvCxnSpPr>
          <p:nvPr/>
        </p:nvCxnSpPr>
        <p:spPr>
          <a:xfrm rot="16200000" flipH="1">
            <a:off x="4675435" y="5690189"/>
            <a:ext cx="727342" cy="684113"/>
          </a:xfrm>
          <a:prstGeom prst="curvedConnector3">
            <a:avLst/>
          </a:prstGeom>
          <a:ln w="19050">
            <a:solidFill>
              <a:schemeClr val="tx1">
                <a:lumMod val="75000"/>
                <a:lumOff val="2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5" name="文字方塊 104">
            <a:extLst>
              <a:ext uri="{FF2B5EF4-FFF2-40B4-BE49-F238E27FC236}">
                <a16:creationId xmlns:a16="http://schemas.microsoft.com/office/drawing/2014/main" id="{E5861849-915A-47BC-B3C6-8BB4E979154C}"/>
              </a:ext>
            </a:extLst>
          </p:cNvPr>
          <p:cNvSpPr txBox="1"/>
          <p:nvPr/>
        </p:nvSpPr>
        <p:spPr>
          <a:xfrm>
            <a:off x="5145043" y="6404600"/>
            <a:ext cx="2203742" cy="400110"/>
          </a:xfrm>
          <a:prstGeom prst="rect">
            <a:avLst/>
          </a:prstGeom>
          <a:noFill/>
        </p:spPr>
        <p:txBody>
          <a:bodyPr wrap="square">
            <a:spAutoFit/>
          </a:bodyPr>
          <a:lstStyle/>
          <a:p>
            <a:pPr algn="ctr"/>
            <a:r>
              <a:rPr lang="zh-TW" altLang="en-US" sz="2000" b="1" dirty="0">
                <a:solidFill>
                  <a:srgbClr val="FF0000"/>
                </a:solidFill>
                <a:latin typeface="Times New Roman" panose="02020603050405020304" pitchFamily="18" charset="0"/>
                <a:ea typeface="Adobe 仿宋 Std R" panose="02020400000000000000" pitchFamily="18" charset="-128"/>
                <a:cs typeface="Times New Roman" panose="02020603050405020304" pitchFamily="18" charset="0"/>
              </a:rPr>
              <a:t>帶寬 </a:t>
            </a:r>
            <a:r>
              <a:rPr lang="en-US" altLang="zh-TW" sz="2000" b="1" dirty="0">
                <a:solidFill>
                  <a:srgbClr val="FF0000"/>
                </a:solidFill>
                <a:latin typeface="Times New Roman" panose="02020603050405020304" pitchFamily="18" charset="0"/>
                <a:ea typeface="Adobe 仿宋 Std R" panose="02020400000000000000" pitchFamily="18" charset="-128"/>
                <a:cs typeface="Times New Roman" panose="02020603050405020304" pitchFamily="18" charset="0"/>
              </a:rPr>
              <a:t>(Bandwidth)</a:t>
            </a:r>
            <a:endParaRPr lang="zh-TW" altLang="en-US" sz="2000" dirty="0">
              <a:solidFill>
                <a:srgbClr val="FF0000"/>
              </a:solidFill>
              <a:latin typeface="Times New Roman" panose="02020603050405020304" pitchFamily="18" charset="0"/>
              <a:ea typeface="Adobe 仿宋 Std R" panose="02020400000000000000" pitchFamily="18"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228761FE-7133-4A4A-B412-02D8450304D8}"/>
                  </a:ext>
                </a:extLst>
              </p:cNvPr>
              <p:cNvSpPr txBox="1"/>
              <p:nvPr/>
            </p:nvSpPr>
            <p:spPr>
              <a:xfrm>
                <a:off x="4204997" y="5367533"/>
                <a:ext cx="32253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600" b="1" i="1" kern="1200" smtClean="0">
                          <a:solidFill>
                            <a:srgbClr val="FF0000"/>
                          </a:solidFill>
                          <a:effectLst/>
                          <a:latin typeface="Cambria Math" panose="02040503050406030204" pitchFamily="18" charset="0"/>
                        </a:rPr>
                        <m:t>𝒉</m:t>
                      </m:r>
                    </m:oMath>
                  </m:oMathPara>
                </a14:m>
                <a:endParaRPr lang="zh-TW" altLang="en-US" sz="1600" b="1" dirty="0">
                  <a:solidFill>
                    <a:srgbClr val="FF0000"/>
                  </a:solidFill>
                </a:endParaRPr>
              </a:p>
            </p:txBody>
          </p:sp>
        </mc:Choice>
        <mc:Fallback xmlns="">
          <p:sp>
            <p:nvSpPr>
              <p:cNvPr id="29" name="文字方塊 28">
                <a:extLst>
                  <a:ext uri="{FF2B5EF4-FFF2-40B4-BE49-F238E27FC236}">
                    <a16:creationId xmlns:a16="http://schemas.microsoft.com/office/drawing/2014/main" id="{228761FE-7133-4A4A-B412-02D8450304D8}"/>
                  </a:ext>
                </a:extLst>
              </p:cNvPr>
              <p:cNvSpPr txBox="1">
                <a:spLocks noRot="1" noChangeAspect="1" noMove="1" noResize="1" noEditPoints="1" noAdjustHandles="1" noChangeArrowheads="1" noChangeShapeType="1" noTextEdit="1"/>
              </p:cNvSpPr>
              <p:nvPr/>
            </p:nvSpPr>
            <p:spPr>
              <a:xfrm>
                <a:off x="4204997" y="5367533"/>
                <a:ext cx="322530" cy="338554"/>
              </a:xfrm>
              <a:prstGeom prst="rect">
                <a:avLst/>
              </a:prstGeom>
              <a:blipFill>
                <a:blip r:embed="rId3"/>
                <a:stretch>
                  <a:fillRect/>
                </a:stretch>
              </a:blipFill>
            </p:spPr>
            <p:txBody>
              <a:bodyPr/>
              <a:lstStyle/>
              <a:p>
                <a:r>
                  <a:rPr lang="zh-TW" altLang="en-US">
                    <a:noFill/>
                  </a:rPr>
                  <a:t> </a:t>
                </a:r>
              </a:p>
            </p:txBody>
          </p:sp>
        </mc:Fallback>
      </mc:AlternateContent>
      <p:cxnSp>
        <p:nvCxnSpPr>
          <p:cNvPr id="19" name="直線接點 18">
            <a:extLst>
              <a:ext uri="{FF2B5EF4-FFF2-40B4-BE49-F238E27FC236}">
                <a16:creationId xmlns:a16="http://schemas.microsoft.com/office/drawing/2014/main" id="{CE73C0D5-8B73-4B51-9EFF-119DCC715536}"/>
              </a:ext>
            </a:extLst>
          </p:cNvPr>
          <p:cNvCxnSpPr>
            <a:cxnSpLocks/>
            <a:stCxn id="73" idx="2"/>
            <a:endCxn id="72" idx="6"/>
          </p:cNvCxnSpPr>
          <p:nvPr/>
        </p:nvCxnSpPr>
        <p:spPr>
          <a:xfrm flipH="1" flipV="1">
            <a:off x="3422044" y="5577001"/>
            <a:ext cx="463589" cy="74773"/>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文字方塊 47">
                <a:extLst>
                  <a:ext uri="{FF2B5EF4-FFF2-40B4-BE49-F238E27FC236}">
                    <a16:creationId xmlns:a16="http://schemas.microsoft.com/office/drawing/2014/main" id="{F9CE1AB4-FE2E-4662-A234-94E6C7E504F6}"/>
                  </a:ext>
                </a:extLst>
              </p:cNvPr>
              <p:cNvSpPr txBox="1"/>
              <p:nvPr/>
            </p:nvSpPr>
            <p:spPr>
              <a:xfrm>
                <a:off x="3371509" y="5544020"/>
                <a:ext cx="496916" cy="3618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zh-TW" sz="1600" b="1" i="1" kern="1200" smtClean="0">
                              <a:solidFill>
                                <a:schemeClr val="accent6">
                                  <a:lumMod val="50000"/>
                                </a:schemeClr>
                              </a:solidFill>
                              <a:effectLst/>
                              <a:latin typeface="Cambria Math" panose="02040503050406030204" pitchFamily="18" charset="0"/>
                            </a:rPr>
                          </m:ctrlPr>
                        </m:sSubPr>
                        <m:e>
                          <m:r>
                            <a:rPr lang="en-US" altLang="zh-TW" sz="1600" b="1" i="1" kern="1200">
                              <a:solidFill>
                                <a:schemeClr val="accent6">
                                  <a:lumMod val="50000"/>
                                </a:schemeClr>
                              </a:solidFill>
                              <a:effectLst/>
                              <a:latin typeface="Cambria Math" panose="02040503050406030204" pitchFamily="18" charset="0"/>
                            </a:rPr>
                            <m:t>𝒅</m:t>
                          </m:r>
                        </m:e>
                        <m:sub>
                          <m:r>
                            <a:rPr lang="en-US" altLang="zh-TW" sz="1600" b="1" i="1" kern="1200">
                              <a:solidFill>
                                <a:schemeClr val="accent6">
                                  <a:lumMod val="50000"/>
                                </a:schemeClr>
                              </a:solidFill>
                              <a:effectLst/>
                              <a:latin typeface="Cambria Math" panose="02040503050406030204" pitchFamily="18" charset="0"/>
                            </a:rPr>
                            <m:t>𝒊𝒋</m:t>
                          </m:r>
                        </m:sub>
                      </m:sSub>
                    </m:oMath>
                  </m:oMathPara>
                </a14:m>
                <a:endParaRPr lang="zh-TW" altLang="en-US" sz="1600" b="1" dirty="0">
                  <a:solidFill>
                    <a:schemeClr val="accent6">
                      <a:lumMod val="50000"/>
                    </a:schemeClr>
                  </a:solidFill>
                </a:endParaRPr>
              </a:p>
            </p:txBody>
          </p:sp>
        </mc:Choice>
        <mc:Fallback xmlns="">
          <p:sp>
            <p:nvSpPr>
              <p:cNvPr id="48" name="文字方塊 47">
                <a:extLst>
                  <a:ext uri="{FF2B5EF4-FFF2-40B4-BE49-F238E27FC236}">
                    <a16:creationId xmlns:a16="http://schemas.microsoft.com/office/drawing/2014/main" id="{F9CE1AB4-FE2E-4662-A234-94E6C7E504F6}"/>
                  </a:ext>
                </a:extLst>
              </p:cNvPr>
              <p:cNvSpPr txBox="1">
                <a:spLocks noRot="1" noChangeAspect="1" noMove="1" noResize="1" noEditPoints="1" noAdjustHandles="1" noChangeArrowheads="1" noChangeShapeType="1" noTextEdit="1"/>
              </p:cNvSpPr>
              <p:nvPr/>
            </p:nvSpPr>
            <p:spPr>
              <a:xfrm>
                <a:off x="3371509" y="5544020"/>
                <a:ext cx="496916" cy="361830"/>
              </a:xfrm>
              <a:prstGeom prst="rect">
                <a:avLst/>
              </a:prstGeom>
              <a:blipFill>
                <a:blip r:embed="rId4"/>
                <a:stretch>
                  <a:fillRect b="-5000"/>
                </a:stretch>
              </a:blipFill>
            </p:spPr>
            <p:txBody>
              <a:bodyPr/>
              <a:lstStyle/>
              <a:p>
                <a:r>
                  <a:rPr lang="zh-TW" altLang="en-US">
                    <a:noFill/>
                  </a:rPr>
                  <a:t> </a:t>
                </a:r>
              </a:p>
            </p:txBody>
          </p:sp>
        </mc:Fallback>
      </mc:AlternateContent>
      <p:sp>
        <p:nvSpPr>
          <p:cNvPr id="50" name="文字方塊 49">
            <a:extLst>
              <a:ext uri="{FF2B5EF4-FFF2-40B4-BE49-F238E27FC236}">
                <a16:creationId xmlns:a16="http://schemas.microsoft.com/office/drawing/2014/main" id="{740AA45C-7501-40B6-A87F-C47DD0F00BD5}"/>
              </a:ext>
            </a:extLst>
          </p:cNvPr>
          <p:cNvSpPr txBox="1"/>
          <p:nvPr/>
        </p:nvSpPr>
        <p:spPr>
          <a:xfrm>
            <a:off x="8065818" y="3092069"/>
            <a:ext cx="3929887" cy="400110"/>
          </a:xfrm>
          <a:prstGeom prst="rect">
            <a:avLst/>
          </a:prstGeom>
          <a:noFill/>
        </p:spPr>
        <p:txBody>
          <a:bodyPr wrap="square">
            <a:spAutoFit/>
          </a:bodyPr>
          <a:lstStyle/>
          <a:p>
            <a:r>
              <a:rPr lang="zh-TW" altLang="zh-TW" sz="2000" dirty="0">
                <a:effectLst/>
                <a:latin typeface="Times New Roman" panose="02020603050405020304" pitchFamily="18" charset="0"/>
                <a:ea typeface="Adobe 仿宋 Std R" panose="02020400000000000000" pitchFamily="18" charset="-128"/>
                <a:cs typeface="Times New Roman" panose="02020603050405020304" pitchFamily="18" charset="0"/>
              </a:rPr>
              <a:t>交叉驗證（</a:t>
            </a:r>
            <a:r>
              <a:rPr lang="en-US" altLang="zh-TW" sz="2000" dirty="0">
                <a:effectLst/>
                <a:latin typeface="Times New Roman" panose="02020603050405020304" pitchFamily="18" charset="0"/>
                <a:ea typeface="Adobe 仿宋 Std R" panose="02020400000000000000" pitchFamily="18" charset="-128"/>
                <a:cs typeface="Times New Roman" panose="02020603050405020304" pitchFamily="18" charset="0"/>
              </a:rPr>
              <a:t>Cross Validation, CV</a:t>
            </a:r>
            <a:r>
              <a:rPr lang="zh-TW" altLang="zh-TW" sz="200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51" name="文字方塊 50">
            <a:extLst>
              <a:ext uri="{FF2B5EF4-FFF2-40B4-BE49-F238E27FC236}">
                <a16:creationId xmlns:a16="http://schemas.microsoft.com/office/drawing/2014/main" id="{15C31C77-6A74-471A-AC57-98FA226E82F0}"/>
              </a:ext>
            </a:extLst>
          </p:cNvPr>
          <p:cNvSpPr txBox="1"/>
          <p:nvPr/>
        </p:nvSpPr>
        <p:spPr>
          <a:xfrm>
            <a:off x="8123434" y="2621745"/>
            <a:ext cx="3150380"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latin typeface="Times New Roman" panose="02020603050405020304" pitchFamily="18" charset="0"/>
                <a:cs typeface="Times New Roman" panose="02020603050405020304" pitchFamily="18" charset="0"/>
              </a:rPr>
              <a:t>選擇帶寬</a:t>
            </a:r>
            <a:endParaRPr lang="en-US" altLang="zh-TW"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4" name="文字方塊 53">
                <a:extLst>
                  <a:ext uri="{FF2B5EF4-FFF2-40B4-BE49-F238E27FC236}">
                    <a16:creationId xmlns:a16="http://schemas.microsoft.com/office/drawing/2014/main" id="{8AC987E4-0967-4DB0-825F-3056FC96F6F9}"/>
                  </a:ext>
                </a:extLst>
              </p:cNvPr>
              <p:cNvSpPr txBox="1"/>
              <p:nvPr/>
            </p:nvSpPr>
            <p:spPr>
              <a:xfrm>
                <a:off x="8065818" y="3514801"/>
                <a:ext cx="3649369" cy="9312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000" b="1" i="1" smtClean="0">
                          <a:latin typeface="Cambria Math" panose="02040503050406030204" pitchFamily="18" charset="0"/>
                        </a:rPr>
                        <m:t>𝑪𝑽</m:t>
                      </m:r>
                      <m:r>
                        <a:rPr lang="zh-TW" altLang="en-US" sz="2000" b="1" i="0">
                          <a:latin typeface="Cambria Math" panose="02040503050406030204" pitchFamily="18" charset="0"/>
                        </a:rPr>
                        <m:t>=</m:t>
                      </m:r>
                      <m:nary>
                        <m:naryPr>
                          <m:chr m:val="∑"/>
                          <m:limLoc m:val="undOvr"/>
                          <m:ctrlPr>
                            <a:rPr lang="zh-TW" altLang="en-US" sz="2000" b="1" i="1">
                              <a:latin typeface="Cambria Math" panose="02040503050406030204" pitchFamily="18" charset="0"/>
                            </a:rPr>
                          </m:ctrlPr>
                        </m:naryPr>
                        <m:sub>
                          <m:r>
                            <a:rPr lang="zh-TW" altLang="en-US" sz="2000" b="1" i="1">
                              <a:latin typeface="Cambria Math" panose="02040503050406030204" pitchFamily="18" charset="0"/>
                            </a:rPr>
                            <m:t>𝒊</m:t>
                          </m:r>
                          <m:r>
                            <a:rPr lang="zh-TW" altLang="en-US" sz="2000" b="1" i="0">
                              <a:latin typeface="Cambria Math" panose="02040503050406030204" pitchFamily="18" charset="0"/>
                            </a:rPr>
                            <m:t>=</m:t>
                          </m:r>
                          <m:r>
                            <a:rPr lang="zh-TW" altLang="en-US" sz="2000" b="1" i="0">
                              <a:latin typeface="Cambria Math" panose="02040503050406030204" pitchFamily="18" charset="0"/>
                            </a:rPr>
                            <m:t>𝟏</m:t>
                          </m:r>
                        </m:sub>
                        <m:sup>
                          <m:r>
                            <a:rPr lang="zh-TW" altLang="en-US" sz="2000" b="1" i="1">
                              <a:latin typeface="Cambria Math" panose="02040503050406030204" pitchFamily="18" charset="0"/>
                            </a:rPr>
                            <m:t>𝒏</m:t>
                          </m:r>
                        </m:sup>
                        <m:e>
                          <m:sSup>
                            <m:sSupPr>
                              <m:ctrlPr>
                                <a:rPr lang="zh-TW" altLang="en-US" sz="2000" b="1" i="1">
                                  <a:solidFill>
                                    <a:srgbClr val="836967"/>
                                  </a:solidFill>
                                  <a:latin typeface="Cambria Math" panose="02040503050406030204" pitchFamily="18" charset="0"/>
                                </a:rPr>
                              </m:ctrlPr>
                            </m:sSupPr>
                            <m:e>
                              <m:d>
                                <m:dPr>
                                  <m:ctrlPr>
                                    <a:rPr lang="zh-TW" altLang="en-US" sz="2000" b="1" i="1">
                                      <a:solidFill>
                                        <a:srgbClr val="836967"/>
                                      </a:solidFill>
                                      <a:latin typeface="Cambria Math" panose="02040503050406030204" pitchFamily="18" charset="0"/>
                                    </a:rPr>
                                  </m:ctrlPr>
                                </m:dPr>
                                <m:e>
                                  <m:sSub>
                                    <m:sSubPr>
                                      <m:ctrlPr>
                                        <a:rPr lang="zh-TW" altLang="en-US" sz="2000" b="1" i="1">
                                          <a:solidFill>
                                            <a:srgbClr val="836967"/>
                                          </a:solidFill>
                                          <a:latin typeface="Cambria Math" panose="02040503050406030204" pitchFamily="18" charset="0"/>
                                        </a:rPr>
                                      </m:ctrlPr>
                                    </m:sSubPr>
                                    <m:e>
                                      <m:r>
                                        <a:rPr lang="zh-TW" altLang="en-US" sz="2000" b="1" i="1">
                                          <a:latin typeface="Cambria Math" panose="02040503050406030204" pitchFamily="18" charset="0"/>
                                        </a:rPr>
                                        <m:t>𝒚</m:t>
                                      </m:r>
                                    </m:e>
                                    <m:sub>
                                      <m:r>
                                        <a:rPr lang="zh-TW" altLang="en-US" sz="2000" b="1" i="1">
                                          <a:latin typeface="Cambria Math" panose="02040503050406030204" pitchFamily="18" charset="0"/>
                                        </a:rPr>
                                        <m:t>𝒊</m:t>
                                      </m:r>
                                    </m:sub>
                                  </m:sSub>
                                  <m:r>
                                    <a:rPr lang="zh-TW" altLang="en-US" sz="2000" b="1" i="0">
                                      <a:latin typeface="Cambria Math" panose="02040503050406030204" pitchFamily="18" charset="0"/>
                                    </a:rPr>
                                    <m:t>−</m:t>
                                  </m:r>
                                  <m:sSub>
                                    <m:sSubPr>
                                      <m:ctrlPr>
                                        <a:rPr lang="zh-TW" altLang="en-US" sz="2000" b="1" i="1">
                                          <a:solidFill>
                                            <a:srgbClr val="836967"/>
                                          </a:solidFill>
                                          <a:latin typeface="Cambria Math" panose="02040503050406030204" pitchFamily="18" charset="0"/>
                                        </a:rPr>
                                      </m:ctrlPr>
                                    </m:sSubPr>
                                    <m:e>
                                      <m:acc>
                                        <m:accPr>
                                          <m:chr m:val="̂"/>
                                          <m:ctrlPr>
                                            <a:rPr lang="zh-TW" altLang="en-US" sz="2000" b="1" i="1">
                                              <a:solidFill>
                                                <a:srgbClr val="836967"/>
                                              </a:solidFill>
                                              <a:latin typeface="Cambria Math" panose="02040503050406030204" pitchFamily="18" charset="0"/>
                                            </a:rPr>
                                          </m:ctrlPr>
                                        </m:accPr>
                                        <m:e>
                                          <m:r>
                                            <a:rPr lang="zh-TW" altLang="en-US" sz="2000" b="1" i="1">
                                              <a:latin typeface="Cambria Math" panose="02040503050406030204" pitchFamily="18" charset="0"/>
                                            </a:rPr>
                                            <m:t>𝒚</m:t>
                                          </m:r>
                                        </m:e>
                                      </m:acc>
                                    </m:e>
                                    <m:sub>
                                      <m:r>
                                        <a:rPr lang="zh-TW" altLang="en-US" sz="2000" b="1" i="0">
                                          <a:latin typeface="Cambria Math" panose="02040503050406030204" pitchFamily="18" charset="0"/>
                                        </a:rPr>
                                        <m:t>≠</m:t>
                                      </m:r>
                                      <m:r>
                                        <a:rPr lang="zh-TW" altLang="en-US" sz="2000" b="1" i="1">
                                          <a:latin typeface="Cambria Math" panose="02040503050406030204" pitchFamily="18" charset="0"/>
                                        </a:rPr>
                                        <m:t>𝒊</m:t>
                                      </m:r>
                                    </m:sub>
                                  </m:sSub>
                                  <m:d>
                                    <m:dPr>
                                      <m:ctrlPr>
                                        <a:rPr lang="zh-TW" altLang="en-US" sz="2000" b="1" i="1">
                                          <a:solidFill>
                                            <a:srgbClr val="836967"/>
                                          </a:solidFill>
                                          <a:latin typeface="Cambria Math" panose="02040503050406030204" pitchFamily="18" charset="0"/>
                                        </a:rPr>
                                      </m:ctrlPr>
                                    </m:dPr>
                                    <m:e>
                                      <m:r>
                                        <a:rPr lang="zh-TW" altLang="en-US" sz="2000" b="1" i="1">
                                          <a:latin typeface="Cambria Math" panose="02040503050406030204" pitchFamily="18" charset="0"/>
                                        </a:rPr>
                                        <m:t>𝒉</m:t>
                                      </m:r>
                                    </m:e>
                                  </m:d>
                                </m:e>
                              </m:d>
                            </m:e>
                            <m:sup>
                              <m:r>
                                <a:rPr lang="zh-TW" altLang="en-US" sz="2000" b="1" i="0">
                                  <a:latin typeface="Cambria Math" panose="02040503050406030204" pitchFamily="18" charset="0"/>
                                </a:rPr>
                                <m:t>𝟐</m:t>
                              </m:r>
                            </m:sup>
                          </m:sSup>
                        </m:e>
                      </m:nary>
                    </m:oMath>
                  </m:oMathPara>
                </a14:m>
                <a:endParaRPr lang="zh-TW" altLang="en-US" sz="2000" b="1" dirty="0"/>
              </a:p>
            </p:txBody>
          </p:sp>
        </mc:Choice>
        <mc:Fallback>
          <p:sp>
            <p:nvSpPr>
              <p:cNvPr id="54" name="文字方塊 53">
                <a:extLst>
                  <a:ext uri="{FF2B5EF4-FFF2-40B4-BE49-F238E27FC236}">
                    <a16:creationId xmlns:a16="http://schemas.microsoft.com/office/drawing/2014/main" id="{8AC987E4-0967-4DB0-825F-3056FC96F6F9}"/>
                  </a:ext>
                </a:extLst>
              </p:cNvPr>
              <p:cNvSpPr txBox="1">
                <a:spLocks noRot="1" noChangeAspect="1" noMove="1" noResize="1" noEditPoints="1" noAdjustHandles="1" noChangeArrowheads="1" noChangeShapeType="1" noTextEdit="1"/>
              </p:cNvSpPr>
              <p:nvPr/>
            </p:nvSpPr>
            <p:spPr>
              <a:xfrm>
                <a:off x="8065818" y="3514801"/>
                <a:ext cx="3649369" cy="931217"/>
              </a:xfrm>
              <a:prstGeom prst="rect">
                <a:avLst/>
              </a:prstGeom>
              <a:blipFill>
                <a:blip r:embed="rId5"/>
                <a:stretch>
                  <a:fillRect/>
                </a:stretch>
              </a:blipFill>
            </p:spPr>
            <p:txBody>
              <a:bodyPr/>
              <a:lstStyle/>
              <a:p>
                <a:r>
                  <a:rPr lang="zh-TW" altLang="en-US">
                    <a:noFill/>
                  </a:rPr>
                  <a:t> </a:t>
                </a:r>
              </a:p>
            </p:txBody>
          </p:sp>
        </mc:Fallback>
      </mc:AlternateContent>
      <p:sp>
        <p:nvSpPr>
          <p:cNvPr id="55" name="箭號: 向下 54">
            <a:extLst>
              <a:ext uri="{FF2B5EF4-FFF2-40B4-BE49-F238E27FC236}">
                <a16:creationId xmlns:a16="http://schemas.microsoft.com/office/drawing/2014/main" id="{F84E61A1-6B18-46EA-828F-A499C2868714}"/>
              </a:ext>
            </a:extLst>
          </p:cNvPr>
          <p:cNvSpPr/>
          <p:nvPr/>
        </p:nvSpPr>
        <p:spPr>
          <a:xfrm>
            <a:off x="9487224" y="4549028"/>
            <a:ext cx="806555" cy="522289"/>
          </a:xfrm>
          <a:prstGeom prst="downArrow">
            <a:avLst>
              <a:gd name="adj1" fmla="val 34690"/>
              <a:gd name="adj2" fmla="val 4002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58" name="文字方塊 57">
                <a:extLst>
                  <a:ext uri="{FF2B5EF4-FFF2-40B4-BE49-F238E27FC236}">
                    <a16:creationId xmlns:a16="http://schemas.microsoft.com/office/drawing/2014/main" id="{76A7BB3A-876E-4FCA-B88E-C11D840C961D}"/>
                  </a:ext>
                </a:extLst>
              </p:cNvPr>
              <p:cNvSpPr txBox="1"/>
              <p:nvPr/>
            </p:nvSpPr>
            <p:spPr>
              <a:xfrm>
                <a:off x="8224166" y="5115336"/>
                <a:ext cx="3332670" cy="461665"/>
              </a:xfrm>
              <a:prstGeom prst="rect">
                <a:avLst/>
              </a:prstGeom>
              <a:noFill/>
            </p:spPr>
            <p:txBody>
              <a:bodyPr wrap="square">
                <a:spAutoFit/>
              </a:bodyPr>
              <a:lstStyle>
                <a:defPPr>
                  <a:defRPr lang="zh-TW"/>
                </a:defPPr>
                <a:lvl1pPr>
                  <a:defRPr sz="2000">
                    <a:effectLst/>
                    <a:latin typeface="Times New Roman" panose="02020603050405020304" pitchFamily="18" charset="0"/>
                    <a:ea typeface="Adobe 仿宋 Std R" panose="02020400000000000000" pitchFamily="18" charset="-128"/>
                    <a:cs typeface="Times New Roman" panose="02020603050405020304" pitchFamily="18" charset="0"/>
                  </a:defRPr>
                </a:lvl1pPr>
              </a:lstStyle>
              <a:p>
                <a:pPr algn="ctr"/>
                <a:r>
                  <a:rPr lang="zh-TW" altLang="zh-TW" sz="2400" dirty="0"/>
                  <a:t>選取</a:t>
                </a:r>
                <a14:m>
                  <m:oMath xmlns:m="http://schemas.openxmlformats.org/officeDocument/2006/math">
                    <m:r>
                      <m:rPr>
                        <m:nor/>
                      </m:rPr>
                      <a:rPr lang="en-US" altLang="zh-TW" sz="2400" dirty="0"/>
                      <m:t>CV</m:t>
                    </m:r>
                  </m:oMath>
                </a14:m>
                <a:r>
                  <a:rPr lang="zh-TW" altLang="zh-TW" sz="2400" dirty="0"/>
                  <a:t>值最小</a:t>
                </a:r>
                <a:r>
                  <a:rPr lang="zh-TW" altLang="en-US" sz="2400" dirty="0"/>
                  <a:t>之寬帶</a:t>
                </a:r>
              </a:p>
            </p:txBody>
          </p:sp>
        </mc:Choice>
        <mc:Fallback>
          <p:sp>
            <p:nvSpPr>
              <p:cNvPr id="58" name="文字方塊 57">
                <a:extLst>
                  <a:ext uri="{FF2B5EF4-FFF2-40B4-BE49-F238E27FC236}">
                    <a16:creationId xmlns:a16="http://schemas.microsoft.com/office/drawing/2014/main" id="{76A7BB3A-876E-4FCA-B88E-C11D840C961D}"/>
                  </a:ext>
                </a:extLst>
              </p:cNvPr>
              <p:cNvSpPr txBox="1">
                <a:spLocks noRot="1" noChangeAspect="1" noMove="1" noResize="1" noEditPoints="1" noAdjustHandles="1" noChangeArrowheads="1" noChangeShapeType="1" noTextEdit="1"/>
              </p:cNvSpPr>
              <p:nvPr/>
            </p:nvSpPr>
            <p:spPr>
              <a:xfrm>
                <a:off x="8224166" y="5115336"/>
                <a:ext cx="3332670" cy="461665"/>
              </a:xfrm>
              <a:prstGeom prst="rect">
                <a:avLst/>
              </a:prstGeom>
              <a:blipFill>
                <a:blip r:embed="rId6"/>
                <a:stretch>
                  <a:fillRect t="-10526" b="-28947"/>
                </a:stretch>
              </a:blipFill>
            </p:spPr>
            <p:txBody>
              <a:bodyPr/>
              <a:lstStyle/>
              <a:p>
                <a:r>
                  <a:rPr lang="zh-TW" altLang="en-US">
                    <a:noFill/>
                  </a:rPr>
                  <a:t> </a:t>
                </a:r>
              </a:p>
            </p:txBody>
          </p:sp>
        </mc:Fallback>
      </mc:AlternateContent>
      <p:sp>
        <p:nvSpPr>
          <p:cNvPr id="60" name="文字方塊 59">
            <a:extLst>
              <a:ext uri="{FF2B5EF4-FFF2-40B4-BE49-F238E27FC236}">
                <a16:creationId xmlns:a16="http://schemas.microsoft.com/office/drawing/2014/main" id="{68D13756-3959-4572-9DA9-8DB4E9F98937}"/>
              </a:ext>
            </a:extLst>
          </p:cNvPr>
          <p:cNvSpPr txBox="1"/>
          <p:nvPr/>
        </p:nvSpPr>
        <p:spPr>
          <a:xfrm rot="2368007">
            <a:off x="4072125" y="4899114"/>
            <a:ext cx="1228867" cy="400110"/>
          </a:xfrm>
          <a:prstGeom prst="rect">
            <a:avLst/>
          </a:prstGeom>
          <a:noFill/>
        </p:spPr>
        <p:txBody>
          <a:bodyPr wrap="square">
            <a:spAutoFit/>
          </a:bodyPr>
          <a:lstStyle/>
          <a:p>
            <a:pPr algn="ctr"/>
            <a:r>
              <a:rPr lang="zh-TW" altLang="en-US" sz="2000" b="1" dirty="0">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rPr>
              <a:t>加權函式</a:t>
            </a:r>
            <a:endParaRPr lang="zh-TW" altLang="en-US" sz="2000" dirty="0">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38" name="文字方塊 37">
            <a:extLst>
              <a:ext uri="{FF2B5EF4-FFF2-40B4-BE49-F238E27FC236}">
                <a16:creationId xmlns:a16="http://schemas.microsoft.com/office/drawing/2014/main" id="{A9205944-13DE-A60C-9949-261095335E8E}"/>
              </a:ext>
            </a:extLst>
          </p:cNvPr>
          <p:cNvSpPr txBox="1"/>
          <p:nvPr/>
        </p:nvSpPr>
        <p:spPr>
          <a:xfrm>
            <a:off x="984740" y="1468965"/>
            <a:ext cx="2078041"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模式建構</a:t>
            </a:r>
          </a:p>
        </p:txBody>
      </p:sp>
      <p:sp>
        <p:nvSpPr>
          <p:cNvPr id="39" name="文字方塊 38">
            <a:extLst>
              <a:ext uri="{FF2B5EF4-FFF2-40B4-BE49-F238E27FC236}">
                <a16:creationId xmlns:a16="http://schemas.microsoft.com/office/drawing/2014/main" id="{98EE12D7-E5A8-42ED-7EE4-D1246360D284}"/>
              </a:ext>
            </a:extLst>
          </p:cNvPr>
          <p:cNvSpPr txBox="1"/>
          <p:nvPr/>
        </p:nvSpPr>
        <p:spPr>
          <a:xfrm>
            <a:off x="2950561" y="1530230"/>
            <a:ext cx="8534859"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dirty="0">
                <a:latin typeface="Times New Roman" panose="02020603050405020304" pitchFamily="18" charset="0"/>
                <a:cs typeface="Times New Roman" panose="02020603050405020304" pitchFamily="18" charset="0"/>
              </a:rPr>
              <a:t>地理加權迴歸（</a:t>
            </a:r>
            <a:r>
              <a:rPr lang="en-US" altLang="zh-TW" dirty="0">
                <a:latin typeface="Times New Roman" panose="02020603050405020304" pitchFamily="18" charset="0"/>
                <a:cs typeface="Times New Roman" panose="02020603050405020304" pitchFamily="18" charset="0"/>
              </a:rPr>
              <a:t>Geographically Weighted Regression, GWR</a:t>
            </a:r>
            <a:r>
              <a:rPr lang="zh-TW" alt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24325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73BA9E5-4C97-894A-6BC3-3175660A68EB}"/>
              </a:ext>
            </a:extLst>
          </p:cNvPr>
          <p:cNvPicPr>
            <a:picLocks noChangeAspect="1"/>
          </p:cNvPicPr>
          <p:nvPr/>
        </p:nvPicPr>
        <p:blipFill rotWithShape="1">
          <a:blip r:embed="rId3">
            <a:extLst>
              <a:ext uri="{28A0092B-C50C-407E-A947-70E740481C1C}">
                <a14:useLocalDpi xmlns:a14="http://schemas.microsoft.com/office/drawing/2010/main" val="0"/>
              </a:ext>
            </a:extLst>
          </a:blip>
          <a:srcRect l="4137" b="1991"/>
          <a:stretch/>
        </p:blipFill>
        <p:spPr>
          <a:xfrm>
            <a:off x="7173899" y="136525"/>
            <a:ext cx="5018101" cy="6721475"/>
          </a:xfrm>
          <a:prstGeom prst="rect">
            <a:avLst/>
          </a:prstGeom>
        </p:spPr>
      </p:pic>
      <p:pic>
        <p:nvPicPr>
          <p:cNvPr id="3" name="圖片 2">
            <a:extLst>
              <a:ext uri="{FF2B5EF4-FFF2-40B4-BE49-F238E27FC236}">
                <a16:creationId xmlns:a16="http://schemas.microsoft.com/office/drawing/2014/main" id="{5ED2F9C2-3A48-352B-2869-B7F7507E437C}"/>
              </a:ext>
            </a:extLst>
          </p:cNvPr>
          <p:cNvPicPr>
            <a:picLocks noChangeAspect="1"/>
          </p:cNvPicPr>
          <p:nvPr/>
        </p:nvPicPr>
        <p:blipFill rotWithShape="1">
          <a:blip r:embed="rId4">
            <a:extLst>
              <a:ext uri="{28A0092B-C50C-407E-A947-70E740481C1C}">
                <a14:useLocalDpi xmlns:a14="http://schemas.microsoft.com/office/drawing/2010/main" val="0"/>
              </a:ext>
            </a:extLst>
          </a:blip>
          <a:srcRect b="1991"/>
          <a:stretch/>
        </p:blipFill>
        <p:spPr>
          <a:xfrm>
            <a:off x="2064571" y="136525"/>
            <a:ext cx="5234651" cy="6721475"/>
          </a:xfrm>
          <a:prstGeom prst="rect">
            <a:avLst/>
          </a:prstGeom>
        </p:spPr>
      </p:pic>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0" y="1468965"/>
            <a:ext cx="3566403"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站點租還量統計</a:t>
            </a:r>
            <a:endParaRPr lang="en-US" altLang="zh-TW" sz="2800" dirty="0">
              <a:effectLst>
                <a:outerShdw blurRad="38100" dist="38100" dir="2700000" algn="tl">
                  <a:srgbClr val="000000">
                    <a:alpha val="43137"/>
                  </a:srgbClr>
                </a:outerShdw>
              </a:effectLst>
            </a:endParaRPr>
          </a:p>
        </p:txBody>
      </p:sp>
      <p:sp>
        <p:nvSpPr>
          <p:cNvPr id="46" name="投影片編號版面配置區 6">
            <a:extLst>
              <a:ext uri="{FF2B5EF4-FFF2-40B4-BE49-F238E27FC236}">
                <a16:creationId xmlns:a16="http://schemas.microsoft.com/office/drawing/2014/main" id="{FFF54B82-E9BF-727B-BB80-ABBFA7E78DEB}"/>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11</a:t>
            </a:fld>
            <a:endParaRPr lang="zh-TW" altLang="en-US" sz="1600"/>
          </a:p>
        </p:txBody>
      </p:sp>
    </p:spTree>
    <p:extLst>
      <p:ext uri="{BB962C8B-B14F-4D97-AF65-F5344CB8AC3E}">
        <p14:creationId xmlns:p14="http://schemas.microsoft.com/office/powerpoint/2010/main" val="2427470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1460AE7-40A9-EDFC-39AB-B8C4A5FF9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8377" y="1889191"/>
            <a:ext cx="9032240" cy="4960328"/>
          </a:xfrm>
          <a:prstGeom prst="rect">
            <a:avLst/>
          </a:prstGeom>
        </p:spPr>
      </p:pic>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0" y="1468965"/>
            <a:ext cx="3566403"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站點租還量統計</a:t>
            </a:r>
            <a:endParaRPr lang="en-US" altLang="zh-TW" sz="2800" dirty="0">
              <a:effectLst>
                <a:outerShdw blurRad="38100" dist="38100" dir="2700000" algn="tl">
                  <a:srgbClr val="000000">
                    <a:alpha val="43137"/>
                  </a:srgbClr>
                </a:outerShdw>
              </a:effectLst>
            </a:endParaRPr>
          </a:p>
        </p:txBody>
      </p:sp>
      <p:pic>
        <p:nvPicPr>
          <p:cNvPr id="11" name="圖片 10">
            <a:extLst>
              <a:ext uri="{FF2B5EF4-FFF2-40B4-BE49-F238E27FC236}">
                <a16:creationId xmlns:a16="http://schemas.microsoft.com/office/drawing/2014/main" id="{2B514A7B-89EA-0DC5-576F-D81916B5E7A4}"/>
              </a:ext>
            </a:extLst>
          </p:cNvPr>
          <p:cNvPicPr>
            <a:picLocks noChangeAspect="1"/>
          </p:cNvPicPr>
          <p:nvPr/>
        </p:nvPicPr>
        <p:blipFill rotWithShape="1">
          <a:blip r:embed="rId4"/>
          <a:srcRect l="49822" b="5498"/>
          <a:stretch/>
        </p:blipFill>
        <p:spPr>
          <a:xfrm>
            <a:off x="191383" y="4342597"/>
            <a:ext cx="2671235" cy="2515404"/>
          </a:xfrm>
          <a:prstGeom prst="rect">
            <a:avLst/>
          </a:prstGeom>
        </p:spPr>
      </p:pic>
      <p:pic>
        <p:nvPicPr>
          <p:cNvPr id="12" name="圖片 11">
            <a:extLst>
              <a:ext uri="{FF2B5EF4-FFF2-40B4-BE49-F238E27FC236}">
                <a16:creationId xmlns:a16="http://schemas.microsoft.com/office/drawing/2014/main" id="{210BA914-5167-B9C1-BE0C-3825C2713767}"/>
              </a:ext>
            </a:extLst>
          </p:cNvPr>
          <p:cNvPicPr>
            <a:picLocks noChangeAspect="1"/>
          </p:cNvPicPr>
          <p:nvPr/>
        </p:nvPicPr>
        <p:blipFill rotWithShape="1">
          <a:blip r:embed="rId4"/>
          <a:srcRect l="1" r="49924" b="9371"/>
          <a:stretch/>
        </p:blipFill>
        <p:spPr>
          <a:xfrm>
            <a:off x="191383" y="1992184"/>
            <a:ext cx="2671197" cy="2417256"/>
          </a:xfrm>
          <a:prstGeom prst="rect">
            <a:avLst/>
          </a:prstGeom>
        </p:spPr>
      </p:pic>
      <p:sp>
        <p:nvSpPr>
          <p:cNvPr id="8" name="矩形: 圓角 7">
            <a:extLst>
              <a:ext uri="{FF2B5EF4-FFF2-40B4-BE49-F238E27FC236}">
                <a16:creationId xmlns:a16="http://schemas.microsoft.com/office/drawing/2014/main" id="{E4971422-841B-17B3-5E39-9952318D1955}"/>
              </a:ext>
            </a:extLst>
          </p:cNvPr>
          <p:cNvSpPr/>
          <p:nvPr/>
        </p:nvSpPr>
        <p:spPr>
          <a:xfrm>
            <a:off x="191383" y="2682240"/>
            <a:ext cx="2671235" cy="1524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A151F46C-188E-64B6-BF75-D50564F40E4B}"/>
              </a:ext>
            </a:extLst>
          </p:cNvPr>
          <p:cNvSpPr/>
          <p:nvPr/>
        </p:nvSpPr>
        <p:spPr>
          <a:xfrm>
            <a:off x="191383" y="4686300"/>
            <a:ext cx="2671235" cy="152400"/>
          </a:xfrm>
          <a:prstGeom prst="roundRect">
            <a:avLst/>
          </a:prstGeom>
          <a:solidFill>
            <a:srgbClr val="3C81B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764B6FB5-B1B7-43F6-58F7-E3753B1C5007}"/>
              </a:ext>
            </a:extLst>
          </p:cNvPr>
          <p:cNvSpPr/>
          <p:nvPr/>
        </p:nvSpPr>
        <p:spPr>
          <a:xfrm>
            <a:off x="191383" y="2329180"/>
            <a:ext cx="2671235" cy="1524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投影片編號版面配置區 6">
            <a:extLst>
              <a:ext uri="{FF2B5EF4-FFF2-40B4-BE49-F238E27FC236}">
                <a16:creationId xmlns:a16="http://schemas.microsoft.com/office/drawing/2014/main" id="{0F9CE4C0-2743-D6F8-9F5E-BDC63890ADF3}"/>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12</a:t>
            </a:fld>
            <a:endParaRPr lang="zh-TW" altLang="en-US" sz="1600"/>
          </a:p>
        </p:txBody>
      </p:sp>
    </p:spTree>
    <p:extLst>
      <p:ext uri="{BB962C8B-B14F-4D97-AF65-F5344CB8AC3E}">
        <p14:creationId xmlns:p14="http://schemas.microsoft.com/office/powerpoint/2010/main" val="2478828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3DCA747B-FBB9-FD11-8DA6-2667E97321B9}"/>
              </a:ext>
            </a:extLst>
          </p:cNvPr>
          <p:cNvPicPr>
            <a:picLocks noChangeAspect="1"/>
          </p:cNvPicPr>
          <p:nvPr/>
        </p:nvPicPr>
        <p:blipFill rotWithShape="1">
          <a:blip r:embed="rId3">
            <a:extLst>
              <a:ext uri="{28A0092B-C50C-407E-A947-70E740481C1C}">
                <a14:useLocalDpi xmlns:a14="http://schemas.microsoft.com/office/drawing/2010/main" val="0"/>
              </a:ext>
            </a:extLst>
          </a:blip>
          <a:srcRect l="11998" t="-995" r="9735" b="2986"/>
          <a:stretch/>
        </p:blipFill>
        <p:spPr>
          <a:xfrm>
            <a:off x="2404705" y="68262"/>
            <a:ext cx="4959929" cy="6721475"/>
          </a:xfrm>
          <a:prstGeom prst="rect">
            <a:avLst/>
          </a:prstGeom>
        </p:spPr>
      </p:pic>
      <p:pic>
        <p:nvPicPr>
          <p:cNvPr id="8" name="圖片 7">
            <a:extLst>
              <a:ext uri="{FF2B5EF4-FFF2-40B4-BE49-F238E27FC236}">
                <a16:creationId xmlns:a16="http://schemas.microsoft.com/office/drawing/2014/main" id="{1216362A-2BD8-6BF5-E047-BE93DD67132D}"/>
              </a:ext>
            </a:extLst>
          </p:cNvPr>
          <p:cNvPicPr>
            <a:picLocks noChangeAspect="1"/>
          </p:cNvPicPr>
          <p:nvPr/>
        </p:nvPicPr>
        <p:blipFill rotWithShape="1">
          <a:blip r:embed="rId4">
            <a:extLst>
              <a:ext uri="{28A0092B-C50C-407E-A947-70E740481C1C}">
                <a14:useLocalDpi xmlns:a14="http://schemas.microsoft.com/office/drawing/2010/main" val="0"/>
              </a:ext>
            </a:extLst>
          </a:blip>
          <a:srcRect l="13529" r="13119" b="1991"/>
          <a:stretch/>
        </p:blipFill>
        <p:spPr>
          <a:xfrm>
            <a:off x="7232072" y="136525"/>
            <a:ext cx="4959928" cy="6721475"/>
          </a:xfrm>
          <a:prstGeom prst="rect">
            <a:avLst/>
          </a:prstGeom>
        </p:spPr>
      </p:pic>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0" y="1468965"/>
            <a:ext cx="3566403"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起訖對騎乘量統計</a:t>
            </a:r>
            <a:endParaRPr lang="en-US" altLang="zh-TW" sz="2800" dirty="0">
              <a:effectLst>
                <a:outerShdw blurRad="38100" dist="38100" dir="2700000" algn="tl">
                  <a:srgbClr val="000000">
                    <a:alpha val="43137"/>
                  </a:srgbClr>
                </a:outerShdw>
              </a:effectLst>
            </a:endParaRPr>
          </a:p>
        </p:txBody>
      </p:sp>
      <p:sp>
        <p:nvSpPr>
          <p:cNvPr id="14" name="投影片編號版面配置區 6">
            <a:extLst>
              <a:ext uri="{FF2B5EF4-FFF2-40B4-BE49-F238E27FC236}">
                <a16:creationId xmlns:a16="http://schemas.microsoft.com/office/drawing/2014/main" id="{FDE0D480-1AC4-171C-AFD6-D1CD427FA635}"/>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13</a:t>
            </a:fld>
            <a:endParaRPr lang="zh-TW" altLang="en-US" sz="1600"/>
          </a:p>
        </p:txBody>
      </p:sp>
    </p:spTree>
    <p:extLst>
      <p:ext uri="{BB962C8B-B14F-4D97-AF65-F5344CB8AC3E}">
        <p14:creationId xmlns:p14="http://schemas.microsoft.com/office/powerpoint/2010/main" val="1530704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BD461D5-7D0F-10A1-0055-6270101AE401}"/>
              </a:ext>
            </a:extLst>
          </p:cNvPr>
          <p:cNvPicPr>
            <a:picLocks noChangeAspect="1"/>
          </p:cNvPicPr>
          <p:nvPr/>
        </p:nvPicPr>
        <p:blipFill rotWithShape="1">
          <a:blip r:embed="rId3">
            <a:extLst>
              <a:ext uri="{28A0092B-C50C-407E-A947-70E740481C1C}">
                <a14:useLocalDpi xmlns:a14="http://schemas.microsoft.com/office/drawing/2010/main" val="0"/>
              </a:ext>
            </a:extLst>
          </a:blip>
          <a:srcRect l="17154" t="1991" r="4771"/>
          <a:stretch/>
        </p:blipFill>
        <p:spPr>
          <a:xfrm>
            <a:off x="6346156" y="0"/>
            <a:ext cx="5845844" cy="6858000"/>
          </a:xfrm>
          <a:prstGeom prst="rect">
            <a:avLst/>
          </a:prstGeom>
        </p:spPr>
      </p:pic>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0" y="1468965"/>
            <a:ext cx="3566403"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起訖對騎乘量統計</a:t>
            </a:r>
            <a:endParaRPr lang="en-US" altLang="zh-TW" sz="2800" dirty="0">
              <a:effectLst>
                <a:outerShdw blurRad="38100" dist="38100" dir="2700000" algn="tl">
                  <a:srgbClr val="000000">
                    <a:alpha val="43137"/>
                  </a:srgbClr>
                </a:outerShdw>
              </a:effectLst>
            </a:endParaRPr>
          </a:p>
        </p:txBody>
      </p:sp>
      <p:pic>
        <p:nvPicPr>
          <p:cNvPr id="5" name="圖片 4">
            <a:extLst>
              <a:ext uri="{FF2B5EF4-FFF2-40B4-BE49-F238E27FC236}">
                <a16:creationId xmlns:a16="http://schemas.microsoft.com/office/drawing/2014/main" id="{42D77EA4-5DCB-39E9-648E-0FA7C4FE2D04}"/>
              </a:ext>
            </a:extLst>
          </p:cNvPr>
          <p:cNvPicPr>
            <a:picLocks noChangeAspect="1"/>
          </p:cNvPicPr>
          <p:nvPr/>
        </p:nvPicPr>
        <p:blipFill>
          <a:blip r:embed="rId4"/>
          <a:stretch>
            <a:fillRect/>
          </a:stretch>
        </p:blipFill>
        <p:spPr>
          <a:xfrm>
            <a:off x="507974" y="2209942"/>
            <a:ext cx="6146854" cy="4442083"/>
          </a:xfrm>
          <a:prstGeom prst="rect">
            <a:avLst/>
          </a:prstGeom>
        </p:spPr>
      </p:pic>
      <p:sp>
        <p:nvSpPr>
          <p:cNvPr id="12" name="投影片編號版面配置區 6">
            <a:extLst>
              <a:ext uri="{FF2B5EF4-FFF2-40B4-BE49-F238E27FC236}">
                <a16:creationId xmlns:a16="http://schemas.microsoft.com/office/drawing/2014/main" id="{97379B2D-1998-998D-2381-36C76FEBC6BA}"/>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14</a:t>
            </a:fld>
            <a:endParaRPr lang="zh-TW" altLang="en-US" sz="1600"/>
          </a:p>
        </p:txBody>
      </p:sp>
    </p:spTree>
    <p:extLst>
      <p:ext uri="{BB962C8B-B14F-4D97-AF65-F5344CB8AC3E}">
        <p14:creationId xmlns:p14="http://schemas.microsoft.com/office/powerpoint/2010/main" val="2297674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1" y="1468965"/>
            <a:ext cx="2418216" cy="954107"/>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站點租還量</a:t>
            </a:r>
            <a:endParaRPr lang="en-US" altLang="zh-TW" sz="2800" dirty="0">
              <a:effectLst>
                <a:outerShdw blurRad="38100" dist="38100" dir="2700000" algn="tl">
                  <a:srgbClr val="000000">
                    <a:alpha val="43137"/>
                  </a:srgbClr>
                </a:outerShdw>
              </a:effectLst>
            </a:endParaRPr>
          </a:p>
          <a:p>
            <a:r>
              <a:rPr lang="zh-TW" altLang="en-US" sz="2800" dirty="0">
                <a:effectLst>
                  <a:outerShdw blurRad="38100" dist="38100" dir="2700000" algn="tl">
                    <a:srgbClr val="000000">
                      <a:alpha val="43137"/>
                    </a:srgbClr>
                  </a:outerShdw>
                </a:effectLst>
              </a:rPr>
              <a:t>影響因素探討</a:t>
            </a:r>
            <a:endParaRPr lang="en-US" altLang="zh-TW" sz="2800" dirty="0">
              <a:effectLst>
                <a:outerShdw blurRad="38100" dist="38100" dir="2700000" algn="tl">
                  <a:srgbClr val="000000">
                    <a:alpha val="43137"/>
                  </a:srgbClr>
                </a:outerShdw>
              </a:effectLst>
            </a:endParaRPr>
          </a:p>
        </p:txBody>
      </p:sp>
      <p:sp>
        <p:nvSpPr>
          <p:cNvPr id="8" name="文字方塊 7">
            <a:extLst>
              <a:ext uri="{FF2B5EF4-FFF2-40B4-BE49-F238E27FC236}">
                <a16:creationId xmlns:a16="http://schemas.microsoft.com/office/drawing/2014/main" id="{3B93BA20-937F-9C7D-75D2-0B7E336AF135}"/>
              </a:ext>
            </a:extLst>
          </p:cNvPr>
          <p:cNvSpPr txBox="1"/>
          <p:nvPr/>
        </p:nvSpPr>
        <p:spPr>
          <a:xfrm>
            <a:off x="1086389" y="2551105"/>
            <a:ext cx="2192569"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dirty="0">
                <a:latin typeface="Times New Roman" panose="02020603050405020304" pitchFamily="18" charset="0"/>
                <a:cs typeface="Times New Roman" panose="02020603050405020304" pitchFamily="18" charset="0"/>
              </a:rPr>
              <a:t>一般線性迴歸</a:t>
            </a:r>
          </a:p>
        </p:txBody>
      </p:sp>
      <p:graphicFrame>
        <p:nvGraphicFramePr>
          <p:cNvPr id="10" name="表格 9">
            <a:extLst>
              <a:ext uri="{FF2B5EF4-FFF2-40B4-BE49-F238E27FC236}">
                <a16:creationId xmlns:a16="http://schemas.microsoft.com/office/drawing/2014/main" id="{E480669A-1AF6-27B3-9A4A-E772A402AB63}"/>
              </a:ext>
            </a:extLst>
          </p:cNvPr>
          <p:cNvGraphicFramePr>
            <a:graphicFrameLocks noGrp="1"/>
          </p:cNvGraphicFramePr>
          <p:nvPr>
            <p:extLst>
              <p:ext uri="{D42A27DB-BD31-4B8C-83A1-F6EECF244321}">
                <p14:modId xmlns:p14="http://schemas.microsoft.com/office/powerpoint/2010/main" val="2341803955"/>
              </p:ext>
            </p:extLst>
          </p:nvPr>
        </p:nvGraphicFramePr>
        <p:xfrm>
          <a:off x="1031601" y="6561302"/>
          <a:ext cx="3978305" cy="232410"/>
        </p:xfrm>
        <a:graphic>
          <a:graphicData uri="http://schemas.openxmlformats.org/drawingml/2006/table">
            <a:tbl>
              <a:tblPr firstRow="1" firstCol="1" bandRow="1">
                <a:tableStyleId>{5C22544A-7EE6-4342-B048-85BDC9FD1C3A}</a:tableStyleId>
              </a:tblPr>
              <a:tblGrid>
                <a:gridCol w="3978305">
                  <a:extLst>
                    <a:ext uri="{9D8B030D-6E8A-4147-A177-3AD203B41FA5}">
                      <a16:colId xmlns:a16="http://schemas.microsoft.com/office/drawing/2014/main" val="3688002446"/>
                    </a:ext>
                  </a:extLst>
                </a:gridCol>
              </a:tblGrid>
              <a:tr h="161396">
                <a:tc>
                  <a:txBody>
                    <a:bodyPr/>
                    <a:lstStyle/>
                    <a:p>
                      <a:pPr algn="l"/>
                      <a:r>
                        <a:rPr lang="zh-TW" sz="1400" kern="100" baseline="300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r>
                        <a:rPr lang="zh-TW" sz="14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環域</a:t>
                      </a:r>
                      <a:r>
                        <a:rPr lang="en-US" altLang="zh-TW" sz="14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 </a:t>
                      </a:r>
                      <a:r>
                        <a:rPr lang="en-US" sz="14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300 </a:t>
                      </a:r>
                      <a:r>
                        <a:rPr lang="zh-TW" sz="14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公尺範圍內之統計數據</a:t>
                      </a:r>
                    </a:p>
                  </a:txBody>
                  <a:tcPr marL="9525" marR="9525" marT="9525" marB="9525"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6284181"/>
                  </a:ext>
                </a:extLst>
              </a:tr>
            </a:tbl>
          </a:graphicData>
        </a:graphic>
      </p:graphicFrame>
      <p:pic>
        <p:nvPicPr>
          <p:cNvPr id="3" name="圖片 2">
            <a:extLst>
              <a:ext uri="{FF2B5EF4-FFF2-40B4-BE49-F238E27FC236}">
                <a16:creationId xmlns:a16="http://schemas.microsoft.com/office/drawing/2014/main" id="{DE27DFBD-5B3C-4BF7-2777-5E882B4D09D6}"/>
              </a:ext>
            </a:extLst>
          </p:cNvPr>
          <p:cNvPicPr>
            <a:picLocks noChangeAspect="1"/>
          </p:cNvPicPr>
          <p:nvPr/>
        </p:nvPicPr>
        <p:blipFill rotWithShape="1">
          <a:blip r:embed="rId3"/>
          <a:srcRect t="5522" b="10976"/>
          <a:stretch/>
        </p:blipFill>
        <p:spPr>
          <a:xfrm>
            <a:off x="3796792" y="71871"/>
            <a:ext cx="6185408" cy="6730501"/>
          </a:xfrm>
          <a:prstGeom prst="rect">
            <a:avLst/>
          </a:prstGeom>
        </p:spPr>
      </p:pic>
      <p:sp>
        <p:nvSpPr>
          <p:cNvPr id="9" name="矩形: 圓角 8">
            <a:extLst>
              <a:ext uri="{FF2B5EF4-FFF2-40B4-BE49-F238E27FC236}">
                <a16:creationId xmlns:a16="http://schemas.microsoft.com/office/drawing/2014/main" id="{869C4D31-FECA-13D0-E200-D1D2083745FF}"/>
              </a:ext>
            </a:extLst>
          </p:cNvPr>
          <p:cNvSpPr/>
          <p:nvPr/>
        </p:nvSpPr>
        <p:spPr>
          <a:xfrm>
            <a:off x="3977640" y="1624677"/>
            <a:ext cx="5943600" cy="287250"/>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76A4B6B6-1D7A-9377-E718-686D8DE347C9}"/>
              </a:ext>
            </a:extLst>
          </p:cNvPr>
          <p:cNvSpPr txBox="1"/>
          <p:nvPr/>
        </p:nvSpPr>
        <p:spPr>
          <a:xfrm>
            <a:off x="10028197" y="1499742"/>
            <a:ext cx="2163803" cy="92333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en-US" altLang="zh-TW" sz="1800" dirty="0" err="1">
                <a:solidFill>
                  <a:srgbClr val="002060"/>
                </a:solidFill>
                <a:latin typeface="Times New Roman" panose="02020603050405020304" pitchFamily="18" charset="0"/>
                <a:cs typeface="Times New Roman" panose="02020603050405020304" pitchFamily="18" charset="0"/>
              </a:rPr>
              <a:t>YouBike</a:t>
            </a:r>
            <a:r>
              <a:rPr lang="en-US" altLang="zh-TW" sz="1800" dirty="0">
                <a:solidFill>
                  <a:srgbClr val="002060"/>
                </a:solidFill>
                <a:latin typeface="Times New Roman" panose="02020603050405020304" pitchFamily="18" charset="0"/>
                <a:cs typeface="Times New Roman" panose="02020603050405020304" pitchFamily="18" charset="0"/>
              </a:rPr>
              <a:t> 1.0</a:t>
            </a:r>
            <a:r>
              <a:rPr lang="zh-TW" altLang="en-US" sz="1800" dirty="0">
                <a:solidFill>
                  <a:srgbClr val="002060"/>
                </a:solidFill>
                <a:latin typeface="Times New Roman" panose="02020603050405020304" pitchFamily="18" charset="0"/>
                <a:cs typeface="Times New Roman" panose="02020603050405020304" pitchFamily="18" charset="0"/>
              </a:rPr>
              <a:t>受與捷運站距離衰減的影響較深</a:t>
            </a:r>
          </a:p>
        </p:txBody>
      </p:sp>
      <p:sp>
        <p:nvSpPr>
          <p:cNvPr id="14" name="矩形: 圓角 13">
            <a:extLst>
              <a:ext uri="{FF2B5EF4-FFF2-40B4-BE49-F238E27FC236}">
                <a16:creationId xmlns:a16="http://schemas.microsoft.com/office/drawing/2014/main" id="{05539718-42D7-AE14-D3BA-849354E72132}"/>
              </a:ext>
            </a:extLst>
          </p:cNvPr>
          <p:cNvSpPr/>
          <p:nvPr/>
        </p:nvSpPr>
        <p:spPr>
          <a:xfrm>
            <a:off x="3977640" y="3186545"/>
            <a:ext cx="4057996" cy="287250"/>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EB27FF21-D25D-329C-4F22-9A748765B263}"/>
              </a:ext>
            </a:extLst>
          </p:cNvPr>
          <p:cNvSpPr txBox="1"/>
          <p:nvPr/>
        </p:nvSpPr>
        <p:spPr>
          <a:xfrm>
            <a:off x="1584463" y="3085850"/>
            <a:ext cx="2347180" cy="646331"/>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1800" dirty="0">
                <a:solidFill>
                  <a:srgbClr val="002060"/>
                </a:solidFill>
                <a:latin typeface="Times New Roman" panose="02020603050405020304" pitchFamily="18" charset="0"/>
                <a:cs typeface="Times New Roman" panose="02020603050405020304" pitchFamily="18" charset="0"/>
              </a:rPr>
              <a:t>人本交通之硬體建設與公共自行車具關聯</a:t>
            </a:r>
          </a:p>
        </p:txBody>
      </p:sp>
      <p:sp>
        <p:nvSpPr>
          <p:cNvPr id="17" name="矩形: 圓角 16">
            <a:extLst>
              <a:ext uri="{FF2B5EF4-FFF2-40B4-BE49-F238E27FC236}">
                <a16:creationId xmlns:a16="http://schemas.microsoft.com/office/drawing/2014/main" id="{C8C0EBDE-19FE-153C-DFE6-F6BB47323348}"/>
              </a:ext>
            </a:extLst>
          </p:cNvPr>
          <p:cNvSpPr/>
          <p:nvPr/>
        </p:nvSpPr>
        <p:spPr>
          <a:xfrm>
            <a:off x="3977640" y="4461163"/>
            <a:ext cx="5943600" cy="56543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F1230F6C-B083-BF9E-2334-E391DFBB5271}"/>
              </a:ext>
            </a:extLst>
          </p:cNvPr>
          <p:cNvSpPr txBox="1"/>
          <p:nvPr/>
        </p:nvSpPr>
        <p:spPr>
          <a:xfrm>
            <a:off x="774355" y="4434929"/>
            <a:ext cx="3157288" cy="646331"/>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en-US" altLang="zh-TW" sz="1800" dirty="0" err="1">
                <a:solidFill>
                  <a:srgbClr val="002060"/>
                </a:solidFill>
                <a:latin typeface="Times New Roman" panose="02020603050405020304" pitchFamily="18" charset="0"/>
                <a:cs typeface="Times New Roman" panose="02020603050405020304" pitchFamily="18" charset="0"/>
              </a:rPr>
              <a:t>YouBike</a:t>
            </a:r>
            <a:r>
              <a:rPr lang="en-US" altLang="zh-TW" sz="1800" dirty="0">
                <a:solidFill>
                  <a:srgbClr val="002060"/>
                </a:solidFill>
                <a:latin typeface="Times New Roman" panose="02020603050405020304" pitchFamily="18" charset="0"/>
                <a:cs typeface="Times New Roman" panose="02020603050405020304" pitchFamily="18" charset="0"/>
              </a:rPr>
              <a:t> 2.0</a:t>
            </a:r>
            <a:r>
              <a:rPr lang="zh-TW" altLang="en-US" sz="1800" dirty="0">
                <a:solidFill>
                  <a:srgbClr val="002060"/>
                </a:solidFill>
                <a:latin typeface="Times New Roman" panose="02020603050405020304" pitchFamily="18" charset="0"/>
                <a:cs typeface="Times New Roman" panose="02020603050405020304" pitchFamily="18" charset="0"/>
              </a:rPr>
              <a:t> 的吸引力受周邊 </a:t>
            </a:r>
            <a:r>
              <a:rPr lang="en-US" altLang="zh-TW" sz="1800" dirty="0" err="1">
                <a:solidFill>
                  <a:srgbClr val="002060"/>
                </a:solidFill>
                <a:latin typeface="Times New Roman" panose="02020603050405020304" pitchFamily="18" charset="0"/>
                <a:cs typeface="Times New Roman" panose="02020603050405020304" pitchFamily="18" charset="0"/>
              </a:rPr>
              <a:t>YouBike</a:t>
            </a:r>
            <a:r>
              <a:rPr lang="en-US" altLang="zh-TW" sz="1800" dirty="0">
                <a:solidFill>
                  <a:srgbClr val="002060"/>
                </a:solidFill>
                <a:latin typeface="Times New Roman" panose="02020603050405020304" pitchFamily="18" charset="0"/>
                <a:cs typeface="Times New Roman" panose="02020603050405020304" pitchFamily="18" charset="0"/>
              </a:rPr>
              <a:t> 1.0</a:t>
            </a:r>
            <a:r>
              <a:rPr lang="zh-TW" altLang="en-US" sz="1800" dirty="0">
                <a:solidFill>
                  <a:srgbClr val="002060"/>
                </a:solidFill>
                <a:latin typeface="Times New Roman" panose="02020603050405020304" pitchFamily="18" charset="0"/>
                <a:cs typeface="Times New Roman" panose="02020603050405020304" pitchFamily="18" charset="0"/>
              </a:rPr>
              <a:t> 站點之影響！</a:t>
            </a:r>
          </a:p>
        </p:txBody>
      </p:sp>
      <p:sp>
        <p:nvSpPr>
          <p:cNvPr id="19" name="矩形: 圓角 18">
            <a:extLst>
              <a:ext uri="{FF2B5EF4-FFF2-40B4-BE49-F238E27FC236}">
                <a16:creationId xmlns:a16="http://schemas.microsoft.com/office/drawing/2014/main" id="{E45C5538-E4BB-A859-2C26-72FFC29072B7}"/>
              </a:ext>
            </a:extLst>
          </p:cNvPr>
          <p:cNvSpPr/>
          <p:nvPr/>
        </p:nvSpPr>
        <p:spPr>
          <a:xfrm>
            <a:off x="3977640" y="5631767"/>
            <a:ext cx="5943600" cy="56543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05E9F0E2-74B7-5B94-09EF-7BA1D3B306EC}"/>
              </a:ext>
            </a:extLst>
          </p:cNvPr>
          <p:cNvSpPr txBox="1"/>
          <p:nvPr/>
        </p:nvSpPr>
        <p:spPr>
          <a:xfrm>
            <a:off x="1892602" y="5729820"/>
            <a:ext cx="1904190" cy="369332"/>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1800" dirty="0">
                <a:solidFill>
                  <a:srgbClr val="FF0000"/>
                </a:solidFill>
                <a:latin typeface="Times New Roman" panose="02020603050405020304" pitchFamily="18" charset="0"/>
                <a:cs typeface="Times New Roman" panose="02020603050405020304" pitchFamily="18" charset="0"/>
              </a:rPr>
              <a:t>模型解釋能力差</a:t>
            </a:r>
          </a:p>
        </p:txBody>
      </p:sp>
      <p:sp>
        <p:nvSpPr>
          <p:cNvPr id="21" name="投影片編號版面配置區 6">
            <a:extLst>
              <a:ext uri="{FF2B5EF4-FFF2-40B4-BE49-F238E27FC236}">
                <a16:creationId xmlns:a16="http://schemas.microsoft.com/office/drawing/2014/main" id="{8F55BE77-0583-F32E-61C9-3C3E89333133}"/>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15</a:t>
            </a:fld>
            <a:endParaRPr lang="zh-TW" altLang="en-US" sz="1600"/>
          </a:p>
        </p:txBody>
      </p:sp>
    </p:spTree>
    <p:extLst>
      <p:ext uri="{BB962C8B-B14F-4D97-AF65-F5344CB8AC3E}">
        <p14:creationId xmlns:p14="http://schemas.microsoft.com/office/powerpoint/2010/main" val="270548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4" grpId="0" animBg="1"/>
      <p:bldP spid="15" grpId="0"/>
      <p:bldP spid="17" grpId="0" animBg="1"/>
      <p:bldP spid="18" grpId="0"/>
      <p:bldP spid="19" grpId="0" animBg="1"/>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3F0AED6F-DDAE-5923-27E0-A8B765CAA263}"/>
              </a:ext>
            </a:extLst>
          </p:cNvPr>
          <p:cNvGraphicFramePr>
            <a:graphicFrameLocks noGrp="1"/>
          </p:cNvGraphicFramePr>
          <p:nvPr>
            <p:extLst>
              <p:ext uri="{D42A27DB-BD31-4B8C-83A1-F6EECF244321}">
                <p14:modId xmlns:p14="http://schemas.microsoft.com/office/powerpoint/2010/main" val="1700695177"/>
              </p:ext>
            </p:extLst>
          </p:nvPr>
        </p:nvGraphicFramePr>
        <p:xfrm>
          <a:off x="243868" y="6340517"/>
          <a:ext cx="3978305" cy="464820"/>
        </p:xfrm>
        <a:graphic>
          <a:graphicData uri="http://schemas.openxmlformats.org/drawingml/2006/table">
            <a:tbl>
              <a:tblPr firstRow="1" firstCol="1" bandRow="1">
                <a:tableStyleId>{5C22544A-7EE6-4342-B048-85BDC9FD1C3A}</a:tableStyleId>
              </a:tblPr>
              <a:tblGrid>
                <a:gridCol w="3978305">
                  <a:extLst>
                    <a:ext uri="{9D8B030D-6E8A-4147-A177-3AD203B41FA5}">
                      <a16:colId xmlns:a16="http://schemas.microsoft.com/office/drawing/2014/main" val="3688002446"/>
                    </a:ext>
                  </a:extLst>
                </a:gridCol>
              </a:tblGrid>
              <a:tr h="0">
                <a:tc>
                  <a:txBody>
                    <a:bodyPr/>
                    <a:lstStyle/>
                    <a:p>
                      <a:pPr algn="l"/>
                      <a:r>
                        <a:rPr lang="zh-TW" sz="1400" kern="100" baseline="300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r>
                        <a:rPr lang="zh-TW" sz="14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環域</a:t>
                      </a:r>
                      <a:r>
                        <a:rPr lang="en-US" altLang="zh-TW" sz="14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 </a:t>
                      </a:r>
                      <a:r>
                        <a:rPr lang="en-US" sz="14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300 </a:t>
                      </a:r>
                      <a:r>
                        <a:rPr lang="zh-TW" sz="14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公尺範圍內之統計數據</a:t>
                      </a:r>
                    </a:p>
                  </a:txBody>
                  <a:tcPr marL="9525" marR="9525" marT="9525" marB="9525"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6284181"/>
                  </a:ext>
                </a:extLst>
              </a:tr>
              <a:tr h="0">
                <a:tc>
                  <a:txBody>
                    <a:bodyPr/>
                    <a:lstStyle/>
                    <a:p>
                      <a:pPr algn="l"/>
                      <a:r>
                        <a:rPr lang="zh-TW" sz="14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本模式的自變數皆經標準化，應變數取對數值</a:t>
                      </a:r>
                      <a:endParaRPr lang="zh-TW" sz="18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9525" marR="9525" marT="9525" marB="9525"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82555777"/>
                  </a:ext>
                </a:extLst>
              </a:tr>
            </a:tbl>
          </a:graphicData>
        </a:graphic>
      </p:graphicFrame>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1" y="1468965"/>
            <a:ext cx="2418216" cy="954107"/>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站點租還量</a:t>
            </a:r>
            <a:endParaRPr lang="en-US" altLang="zh-TW" sz="2800" dirty="0">
              <a:effectLst>
                <a:outerShdw blurRad="38100" dist="38100" dir="2700000" algn="tl">
                  <a:srgbClr val="000000">
                    <a:alpha val="43137"/>
                  </a:srgbClr>
                </a:outerShdw>
              </a:effectLst>
            </a:endParaRPr>
          </a:p>
          <a:p>
            <a:r>
              <a:rPr lang="zh-TW" altLang="en-US" sz="2800" dirty="0">
                <a:effectLst>
                  <a:outerShdw blurRad="38100" dist="38100" dir="2700000" algn="tl">
                    <a:srgbClr val="000000">
                      <a:alpha val="43137"/>
                    </a:srgbClr>
                  </a:outerShdw>
                </a:effectLst>
              </a:rPr>
              <a:t>影響因素探討</a:t>
            </a:r>
            <a:endParaRPr lang="en-US" altLang="zh-TW" sz="2800" dirty="0">
              <a:effectLst>
                <a:outerShdw blurRad="38100" dist="38100" dir="2700000" algn="tl">
                  <a:srgbClr val="000000">
                    <a:alpha val="43137"/>
                  </a:srgbClr>
                </a:outerShdw>
              </a:effectLst>
            </a:endParaRPr>
          </a:p>
        </p:txBody>
      </p:sp>
      <p:sp>
        <p:nvSpPr>
          <p:cNvPr id="10" name="文字方塊 9">
            <a:extLst>
              <a:ext uri="{FF2B5EF4-FFF2-40B4-BE49-F238E27FC236}">
                <a16:creationId xmlns:a16="http://schemas.microsoft.com/office/drawing/2014/main" id="{F2198AB5-4FD1-9708-B4F0-A2378B3F60A0}"/>
              </a:ext>
            </a:extLst>
          </p:cNvPr>
          <p:cNvSpPr txBox="1"/>
          <p:nvPr/>
        </p:nvSpPr>
        <p:spPr>
          <a:xfrm>
            <a:off x="984740" y="2551105"/>
            <a:ext cx="2192569"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latin typeface="Times New Roman" panose="02020603050405020304" pitchFamily="18" charset="0"/>
                <a:cs typeface="Times New Roman" panose="02020603050405020304" pitchFamily="18" charset="0"/>
              </a:rPr>
              <a:t>多層次迴歸</a:t>
            </a:r>
          </a:p>
        </p:txBody>
      </p:sp>
      <p:pic>
        <p:nvPicPr>
          <p:cNvPr id="5" name="圖片 4">
            <a:extLst>
              <a:ext uri="{FF2B5EF4-FFF2-40B4-BE49-F238E27FC236}">
                <a16:creationId xmlns:a16="http://schemas.microsoft.com/office/drawing/2014/main" id="{34F312F3-AB76-BF53-0ED4-097A48CE80B9}"/>
              </a:ext>
            </a:extLst>
          </p:cNvPr>
          <p:cNvPicPr>
            <a:picLocks noChangeAspect="1"/>
          </p:cNvPicPr>
          <p:nvPr/>
        </p:nvPicPr>
        <p:blipFill rotWithShape="1">
          <a:blip r:embed="rId3"/>
          <a:srcRect t="4848" b="13806"/>
          <a:stretch/>
        </p:blipFill>
        <p:spPr>
          <a:xfrm>
            <a:off x="3812051" y="101447"/>
            <a:ext cx="5618949" cy="6442155"/>
          </a:xfrm>
          <a:prstGeom prst="rect">
            <a:avLst/>
          </a:prstGeom>
        </p:spPr>
      </p:pic>
      <p:pic>
        <p:nvPicPr>
          <p:cNvPr id="12" name="圖片 11">
            <a:extLst>
              <a:ext uri="{FF2B5EF4-FFF2-40B4-BE49-F238E27FC236}">
                <a16:creationId xmlns:a16="http://schemas.microsoft.com/office/drawing/2014/main" id="{87757EDA-A70A-80A8-18EC-F4A62E8A1BAB}"/>
              </a:ext>
            </a:extLst>
          </p:cNvPr>
          <p:cNvPicPr>
            <a:picLocks noChangeAspect="1"/>
          </p:cNvPicPr>
          <p:nvPr/>
        </p:nvPicPr>
        <p:blipFill rotWithShape="1">
          <a:blip r:embed="rId3"/>
          <a:srcRect t="96028" b="575"/>
          <a:stretch/>
        </p:blipFill>
        <p:spPr>
          <a:xfrm>
            <a:off x="3812051" y="6487779"/>
            <a:ext cx="5618950" cy="269644"/>
          </a:xfrm>
          <a:prstGeom prst="rect">
            <a:avLst/>
          </a:prstGeom>
        </p:spPr>
      </p:pic>
      <p:sp>
        <p:nvSpPr>
          <p:cNvPr id="15" name="矩形: 圓角 14">
            <a:extLst>
              <a:ext uri="{FF2B5EF4-FFF2-40B4-BE49-F238E27FC236}">
                <a16:creationId xmlns:a16="http://schemas.microsoft.com/office/drawing/2014/main" id="{521314CF-4918-88FC-89FF-C22BDBABE297}"/>
              </a:ext>
            </a:extLst>
          </p:cNvPr>
          <p:cNvSpPr/>
          <p:nvPr/>
        </p:nvSpPr>
        <p:spPr>
          <a:xfrm>
            <a:off x="7946144" y="1162375"/>
            <a:ext cx="1117600" cy="269644"/>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A51A2ED4-C751-12A9-48BE-A5AF6B772D0E}"/>
              </a:ext>
            </a:extLst>
          </p:cNvPr>
          <p:cNvSpPr txBox="1"/>
          <p:nvPr/>
        </p:nvSpPr>
        <p:spPr>
          <a:xfrm>
            <a:off x="9207902" y="2246647"/>
            <a:ext cx="2163803" cy="92333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en-US" altLang="zh-TW" sz="1800" dirty="0" err="1">
                <a:solidFill>
                  <a:srgbClr val="002060"/>
                </a:solidFill>
                <a:latin typeface="Times New Roman" panose="02020603050405020304" pitchFamily="18" charset="0"/>
                <a:cs typeface="Times New Roman" panose="02020603050405020304" pitchFamily="18" charset="0"/>
              </a:rPr>
              <a:t>YouBike</a:t>
            </a:r>
            <a:r>
              <a:rPr lang="en-US" altLang="zh-TW" sz="1800" dirty="0">
                <a:solidFill>
                  <a:srgbClr val="002060"/>
                </a:solidFill>
                <a:latin typeface="Times New Roman" panose="02020603050405020304" pitchFamily="18" charset="0"/>
                <a:cs typeface="Times New Roman" panose="02020603050405020304" pitchFamily="18" charset="0"/>
              </a:rPr>
              <a:t> 2.0</a:t>
            </a:r>
            <a:r>
              <a:rPr lang="zh-TW" altLang="en-US" sz="1800" dirty="0">
                <a:solidFill>
                  <a:srgbClr val="002060"/>
                </a:solidFill>
                <a:latin typeface="Times New Roman" panose="02020603050405020304" pitchFamily="18" charset="0"/>
                <a:cs typeface="Times New Roman" panose="02020603050405020304" pitchFamily="18" charset="0"/>
              </a:rPr>
              <a:t> 受收入正向影響；受是否有中學負向影響</a:t>
            </a:r>
            <a:endParaRPr lang="en-US" altLang="zh-TW" sz="1800" dirty="0">
              <a:solidFill>
                <a:srgbClr val="002060"/>
              </a:solidFill>
              <a:latin typeface="Times New Roman" panose="02020603050405020304" pitchFamily="18" charset="0"/>
              <a:cs typeface="Times New Roman" panose="02020603050405020304" pitchFamily="18" charset="0"/>
            </a:endParaRPr>
          </a:p>
        </p:txBody>
      </p:sp>
      <p:sp>
        <p:nvSpPr>
          <p:cNvPr id="17" name="矩形: 圓角 16">
            <a:extLst>
              <a:ext uri="{FF2B5EF4-FFF2-40B4-BE49-F238E27FC236}">
                <a16:creationId xmlns:a16="http://schemas.microsoft.com/office/drawing/2014/main" id="{327B915D-E6D9-E642-3DF2-59892808CFCC}"/>
              </a:ext>
            </a:extLst>
          </p:cNvPr>
          <p:cNvSpPr/>
          <p:nvPr/>
        </p:nvSpPr>
        <p:spPr>
          <a:xfrm>
            <a:off x="7946144" y="2292708"/>
            <a:ext cx="1117600" cy="269644"/>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箭號: 向下 13">
            <a:extLst>
              <a:ext uri="{FF2B5EF4-FFF2-40B4-BE49-F238E27FC236}">
                <a16:creationId xmlns:a16="http://schemas.microsoft.com/office/drawing/2014/main" id="{A3693377-E3C5-9126-9DC1-B0D3228A57ED}"/>
              </a:ext>
            </a:extLst>
          </p:cNvPr>
          <p:cNvSpPr/>
          <p:nvPr/>
        </p:nvSpPr>
        <p:spPr>
          <a:xfrm>
            <a:off x="10041629" y="3169978"/>
            <a:ext cx="372174" cy="377506"/>
          </a:xfrm>
          <a:prstGeom prst="downArrow">
            <a:avLst/>
          </a:prstGeom>
          <a:solidFill>
            <a:schemeClr val="bg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40F1C622-F5AE-EF22-B8B1-AF25DBD055F0}"/>
              </a:ext>
            </a:extLst>
          </p:cNvPr>
          <p:cNvSpPr txBox="1"/>
          <p:nvPr/>
        </p:nvSpPr>
        <p:spPr>
          <a:xfrm>
            <a:off x="9145814" y="3575154"/>
            <a:ext cx="2163803" cy="369332"/>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sz="1800" dirty="0">
                <a:solidFill>
                  <a:srgbClr val="002060"/>
                </a:solidFill>
                <a:latin typeface="Times New Roman" panose="02020603050405020304" pitchFamily="18" charset="0"/>
                <a:cs typeface="Times New Roman" panose="02020603050405020304" pitchFamily="18" charset="0"/>
              </a:rPr>
              <a:t>不易解釋</a:t>
            </a:r>
            <a:endParaRPr lang="en-US" altLang="zh-TW" sz="1800" dirty="0">
              <a:solidFill>
                <a:srgbClr val="002060"/>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6BD5A3FF-0925-5E03-DBEC-FD1F7E3E0CF3}"/>
              </a:ext>
            </a:extLst>
          </p:cNvPr>
          <p:cNvSpPr txBox="1"/>
          <p:nvPr/>
        </p:nvSpPr>
        <p:spPr>
          <a:xfrm>
            <a:off x="8842063" y="6469725"/>
            <a:ext cx="2770909" cy="369332"/>
          </a:xfrm>
          <a:prstGeom prst="rect">
            <a:avLst/>
          </a:prstGeom>
          <a:noFill/>
        </p:spPr>
        <p:txBody>
          <a:bodyPr wrap="square" rtlCol="0">
            <a:spAutoFit/>
          </a:bodyPr>
          <a:lstStyle>
            <a:defPPr>
              <a:defRPr lang="zh-TW"/>
            </a:defPPr>
            <a:lvl1pPr>
              <a:defRPr b="1">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en-US" dirty="0">
                <a:solidFill>
                  <a:srgbClr val="FF0000"/>
                </a:solidFill>
              </a:rPr>
              <a:t>隨機效果提升</a:t>
            </a:r>
            <a:r>
              <a:rPr lang="zh-TW" altLang="zh-TW" dirty="0">
                <a:solidFill>
                  <a:srgbClr val="FF0000"/>
                </a:solidFill>
              </a:rPr>
              <a:t>解釋</a:t>
            </a:r>
            <a:r>
              <a:rPr lang="zh-TW" altLang="en-US" dirty="0">
                <a:solidFill>
                  <a:srgbClr val="FF0000"/>
                </a:solidFill>
              </a:rPr>
              <a:t>能</a:t>
            </a:r>
            <a:r>
              <a:rPr lang="zh-TW" altLang="zh-TW" dirty="0">
                <a:solidFill>
                  <a:srgbClr val="FF0000"/>
                </a:solidFill>
              </a:rPr>
              <a:t>力</a:t>
            </a:r>
            <a:endParaRPr lang="zh-TW" altLang="en-US" dirty="0">
              <a:solidFill>
                <a:srgbClr val="FF0000"/>
              </a:solidFill>
            </a:endParaRPr>
          </a:p>
        </p:txBody>
      </p:sp>
      <p:sp>
        <p:nvSpPr>
          <p:cNvPr id="22" name="矩形: 圓角 21">
            <a:extLst>
              <a:ext uri="{FF2B5EF4-FFF2-40B4-BE49-F238E27FC236}">
                <a16:creationId xmlns:a16="http://schemas.microsoft.com/office/drawing/2014/main" id="{4F403786-1AEE-BD97-64B8-C824B3174484}"/>
              </a:ext>
            </a:extLst>
          </p:cNvPr>
          <p:cNvSpPr/>
          <p:nvPr/>
        </p:nvSpPr>
        <p:spPr>
          <a:xfrm>
            <a:off x="7790356" y="6526332"/>
            <a:ext cx="1091556" cy="230221"/>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圓角 22">
            <a:extLst>
              <a:ext uri="{FF2B5EF4-FFF2-40B4-BE49-F238E27FC236}">
                <a16:creationId xmlns:a16="http://schemas.microsoft.com/office/drawing/2014/main" id="{3D03AC11-D98E-2D52-25D2-BDD6A92C9E3F}"/>
              </a:ext>
            </a:extLst>
          </p:cNvPr>
          <p:cNvSpPr/>
          <p:nvPr/>
        </p:nvSpPr>
        <p:spPr>
          <a:xfrm>
            <a:off x="7790356" y="6062156"/>
            <a:ext cx="1091556" cy="230221"/>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DD172FB9-FE36-71CF-DD3A-AA66181B75F2}"/>
              </a:ext>
            </a:extLst>
          </p:cNvPr>
          <p:cNvSpPr txBox="1"/>
          <p:nvPr/>
        </p:nvSpPr>
        <p:spPr>
          <a:xfrm>
            <a:off x="8842063" y="6017629"/>
            <a:ext cx="2770909" cy="369332"/>
          </a:xfrm>
          <a:prstGeom prst="rect">
            <a:avLst/>
          </a:prstGeom>
          <a:noFill/>
        </p:spPr>
        <p:txBody>
          <a:bodyPr wrap="square" rtlCol="0">
            <a:spAutoFit/>
          </a:bodyPr>
          <a:lstStyle>
            <a:defPPr>
              <a:defRPr lang="zh-TW"/>
            </a:defPPr>
            <a:lvl1pPr>
              <a:defRPr b="1">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en-US">
                <a:solidFill>
                  <a:srgbClr val="FF0000"/>
                </a:solidFill>
              </a:rPr>
              <a:t>群組內存在相關性</a:t>
            </a:r>
            <a:endParaRPr lang="zh-TW" altLang="en-US" dirty="0">
              <a:solidFill>
                <a:srgbClr val="FF0000"/>
              </a:solidFill>
            </a:endParaRPr>
          </a:p>
        </p:txBody>
      </p:sp>
      <p:sp>
        <p:nvSpPr>
          <p:cNvPr id="25" name="矩形: 圓角 24">
            <a:extLst>
              <a:ext uri="{FF2B5EF4-FFF2-40B4-BE49-F238E27FC236}">
                <a16:creationId xmlns:a16="http://schemas.microsoft.com/office/drawing/2014/main" id="{31D502C2-202D-19D1-391C-013C946BAABC}"/>
              </a:ext>
            </a:extLst>
          </p:cNvPr>
          <p:cNvSpPr/>
          <p:nvPr/>
        </p:nvSpPr>
        <p:spPr>
          <a:xfrm>
            <a:off x="7941070" y="1468965"/>
            <a:ext cx="1117600" cy="269644"/>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單箭頭接點 25">
            <a:extLst>
              <a:ext uri="{FF2B5EF4-FFF2-40B4-BE49-F238E27FC236}">
                <a16:creationId xmlns:a16="http://schemas.microsoft.com/office/drawing/2014/main" id="{2409CC05-E0E2-C394-1409-26F42E3A0178}"/>
              </a:ext>
            </a:extLst>
          </p:cNvPr>
          <p:cNvCxnSpPr>
            <a:cxnSpLocks/>
            <a:stCxn id="25" idx="1"/>
            <a:endCxn id="31" idx="0"/>
          </p:cNvCxnSpPr>
          <p:nvPr/>
        </p:nvCxnSpPr>
        <p:spPr>
          <a:xfrm flipH="1">
            <a:off x="2173355" y="1603787"/>
            <a:ext cx="5767715" cy="1496885"/>
          </a:xfrm>
          <a:prstGeom prst="straightConnector1">
            <a:avLst/>
          </a:prstGeom>
          <a:ln w="952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0579619A-830D-6306-3E19-8361FF4CA2BE}"/>
                  </a:ext>
                </a:extLst>
              </p:cNvPr>
              <p:cNvSpPr txBox="1"/>
              <p:nvPr/>
            </p:nvSpPr>
            <p:spPr>
              <a:xfrm>
                <a:off x="323350" y="3100672"/>
                <a:ext cx="3700010" cy="656655"/>
              </a:xfrm>
              <a:prstGeom prst="rect">
                <a:avLst/>
              </a:prstGeom>
              <a:noFill/>
            </p:spPr>
            <p:txBody>
              <a:bodyPr wrap="square" rtlCol="0">
                <a:spAutoFit/>
              </a:bodyPr>
              <a:lstStyle>
                <a:defPPr>
                  <a:defRPr lang="zh-TW"/>
                </a:defPPr>
                <a:lvl1pPr>
                  <a:defRPr b="1">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en-US" dirty="0"/>
                  <a:t>與</a:t>
                </a:r>
                <a:r>
                  <a:rPr lang="zh-TW" altLang="zh-TW" dirty="0"/>
                  <a:t>捷運站距離增加一個標準差</a:t>
                </a:r>
                <a:endParaRPr lang="en-US" altLang="zh-TW" dirty="0"/>
              </a:p>
              <a:p>
                <a:r>
                  <a:rPr lang="zh-TW"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zh-TW" altLang="zh-TW" dirty="0"/>
                  <a:t>租還量減少</a:t>
                </a:r>
                <a14:m>
                  <m:oMath xmlns:m="http://schemas.openxmlformats.org/officeDocument/2006/math">
                    <m:r>
                      <a:rPr lang="en-US" altLang="zh-TW">
                        <a:latin typeface="Cambria Math" panose="02040503050406030204" pitchFamily="18" charset="0"/>
                      </a:rPr>
                      <m:t>1−</m:t>
                    </m:r>
                    <m:sSup>
                      <m:sSupPr>
                        <m:ctrlPr>
                          <a:rPr lang="zh-TW" altLang="zh-TW" i="1">
                            <a:latin typeface="Cambria Math" panose="02040503050406030204" pitchFamily="18" charset="0"/>
                          </a:rPr>
                        </m:ctrlPr>
                      </m:sSupPr>
                      <m:e>
                        <m:r>
                          <a:rPr lang="en-US" altLang="zh-TW">
                            <a:latin typeface="Cambria Math" panose="02040503050406030204" pitchFamily="18" charset="0"/>
                          </a:rPr>
                          <m:t>𝑒</m:t>
                        </m:r>
                      </m:e>
                      <m:sup>
                        <m:r>
                          <a:rPr lang="en-US" altLang="zh-TW">
                            <a:latin typeface="Cambria Math" panose="02040503050406030204" pitchFamily="18" charset="0"/>
                          </a:rPr>
                          <m:t>−0.185</m:t>
                        </m:r>
                      </m:sup>
                    </m:sSup>
                    <m:r>
                      <a:rPr lang="en-US" altLang="zh-TW">
                        <a:latin typeface="Cambria Math" panose="02040503050406030204" pitchFamily="18" charset="0"/>
                      </a:rPr>
                      <m:t>=16.9%</m:t>
                    </m:r>
                  </m:oMath>
                </a14:m>
                <a:endParaRPr lang="zh-TW" altLang="en-US" dirty="0"/>
              </a:p>
            </p:txBody>
          </p:sp>
        </mc:Choice>
        <mc:Fallback xmlns="">
          <p:sp>
            <p:nvSpPr>
              <p:cNvPr id="31" name="文字方塊 30">
                <a:extLst>
                  <a:ext uri="{FF2B5EF4-FFF2-40B4-BE49-F238E27FC236}">
                    <a16:creationId xmlns:a16="http://schemas.microsoft.com/office/drawing/2014/main" id="{0579619A-830D-6306-3E19-8361FF4CA2BE}"/>
                  </a:ext>
                </a:extLst>
              </p:cNvPr>
              <p:cNvSpPr txBox="1">
                <a:spLocks noRot="1" noChangeAspect="1" noMove="1" noResize="1" noEditPoints="1" noAdjustHandles="1" noChangeArrowheads="1" noChangeShapeType="1" noTextEdit="1"/>
              </p:cNvSpPr>
              <p:nvPr/>
            </p:nvSpPr>
            <p:spPr>
              <a:xfrm>
                <a:off x="323350" y="3100672"/>
                <a:ext cx="3700010" cy="656655"/>
              </a:xfrm>
              <a:prstGeom prst="rect">
                <a:avLst/>
              </a:prstGeom>
              <a:blipFill>
                <a:blip r:embed="rId4"/>
                <a:stretch>
                  <a:fillRect l="-1318" t="-4673" b="-1495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345B336A-C40A-C75D-84E2-2F2D7205C484}"/>
                  </a:ext>
                </a:extLst>
              </p:cNvPr>
              <p:cNvSpPr txBox="1"/>
              <p:nvPr/>
            </p:nvSpPr>
            <p:spPr>
              <a:xfrm>
                <a:off x="9279636" y="578681"/>
                <a:ext cx="2608178" cy="923330"/>
              </a:xfrm>
              <a:prstGeom prst="rect">
                <a:avLst/>
              </a:prstGeom>
              <a:noFill/>
            </p:spPr>
            <p:txBody>
              <a:bodyPr wrap="square" rtlCol="0">
                <a:spAutoFit/>
              </a:bodyPr>
              <a:lstStyle>
                <a:defPPr>
                  <a:defRPr lang="zh-TW"/>
                </a:defPPr>
                <a:lvl1pPr>
                  <a:defRPr b="1">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zh-TW" dirty="0"/>
                  <a:t>車樁數增加一個標準差</a:t>
                </a:r>
                <a:endParaRPr lang="en-US" altLang="zh-TW" dirty="0"/>
              </a:p>
              <a:p>
                <a:pPr/>
                <a:r>
                  <a:rPr lang="zh-TW" altLang="zh-TW" dirty="0"/>
                  <a:t>→</a:t>
                </a:r>
                <a:r>
                  <a:rPr lang="zh-TW" altLang="en-US" dirty="0"/>
                  <a:t> </a:t>
                </a:r>
                <a:r>
                  <a:rPr lang="zh-TW" altLang="zh-TW" dirty="0"/>
                  <a:t>租還量增加</a:t>
                </a:r>
                <a:br>
                  <a:rPr lang="en-US" altLang="zh-TW" dirty="0"/>
                </a:br>
                <a14:m>
                  <m:oMathPara xmlns:m="http://schemas.openxmlformats.org/officeDocument/2006/math">
                    <m:oMathParaPr>
                      <m:jc m:val="centerGroup"/>
                    </m:oMathParaPr>
                    <m:oMath xmlns:m="http://schemas.openxmlformats.org/officeDocument/2006/math">
                      <m:sSup>
                        <m:sSupPr>
                          <m:ctrlPr>
                            <a:rPr lang="zh-TW" altLang="zh-TW" i="1">
                              <a:latin typeface="Cambria Math" panose="02040503050406030204" pitchFamily="18" charset="0"/>
                            </a:rPr>
                          </m:ctrlPr>
                        </m:sSupPr>
                        <m:e>
                          <m:r>
                            <a:rPr lang="en-US" altLang="zh-TW">
                              <a:latin typeface="Cambria Math" panose="02040503050406030204" pitchFamily="18" charset="0"/>
                            </a:rPr>
                            <m:t>𝑒</m:t>
                          </m:r>
                        </m:e>
                        <m:sup>
                          <m:r>
                            <a:rPr lang="en-US" altLang="zh-TW">
                              <a:latin typeface="Cambria Math" panose="02040503050406030204" pitchFamily="18" charset="0"/>
                            </a:rPr>
                            <m:t>0.237</m:t>
                          </m:r>
                        </m:sup>
                      </m:sSup>
                      <m:r>
                        <a:rPr lang="en-US" altLang="zh-TW">
                          <a:latin typeface="Cambria Math" panose="02040503050406030204" pitchFamily="18" charset="0"/>
                        </a:rPr>
                        <m:t>−1=26.7%</m:t>
                      </m:r>
                    </m:oMath>
                  </m:oMathPara>
                </a14:m>
                <a:endParaRPr lang="zh-TW" altLang="en-US" dirty="0"/>
              </a:p>
            </p:txBody>
          </p:sp>
        </mc:Choice>
        <mc:Fallback xmlns="">
          <p:sp>
            <p:nvSpPr>
              <p:cNvPr id="41" name="文字方塊 40">
                <a:extLst>
                  <a:ext uri="{FF2B5EF4-FFF2-40B4-BE49-F238E27FC236}">
                    <a16:creationId xmlns:a16="http://schemas.microsoft.com/office/drawing/2014/main" id="{345B336A-C40A-C75D-84E2-2F2D7205C484}"/>
                  </a:ext>
                </a:extLst>
              </p:cNvPr>
              <p:cNvSpPr txBox="1">
                <a:spLocks noRot="1" noChangeAspect="1" noMove="1" noResize="1" noEditPoints="1" noAdjustHandles="1" noChangeArrowheads="1" noChangeShapeType="1" noTextEdit="1"/>
              </p:cNvSpPr>
              <p:nvPr/>
            </p:nvSpPr>
            <p:spPr>
              <a:xfrm>
                <a:off x="9279636" y="578681"/>
                <a:ext cx="2608178" cy="923330"/>
              </a:xfrm>
              <a:prstGeom prst="rect">
                <a:avLst/>
              </a:prstGeom>
              <a:blipFill>
                <a:blip r:embed="rId5"/>
                <a:stretch>
                  <a:fillRect l="-1869" t="-3311"/>
                </a:stretch>
              </a:blipFill>
            </p:spPr>
            <p:txBody>
              <a:bodyPr/>
              <a:lstStyle/>
              <a:p>
                <a:r>
                  <a:rPr lang="zh-TW" altLang="en-US">
                    <a:noFill/>
                  </a:rPr>
                  <a:t> </a:t>
                </a:r>
              </a:p>
            </p:txBody>
          </p:sp>
        </mc:Fallback>
      </mc:AlternateContent>
      <p:sp>
        <p:nvSpPr>
          <p:cNvPr id="42" name="矩形: 圓角 41">
            <a:extLst>
              <a:ext uri="{FF2B5EF4-FFF2-40B4-BE49-F238E27FC236}">
                <a16:creationId xmlns:a16="http://schemas.microsoft.com/office/drawing/2014/main" id="{97F46409-2003-9B85-547D-33EF91593D2C}"/>
              </a:ext>
            </a:extLst>
          </p:cNvPr>
          <p:cNvSpPr/>
          <p:nvPr/>
        </p:nvSpPr>
        <p:spPr>
          <a:xfrm>
            <a:off x="7946144" y="667087"/>
            <a:ext cx="1117600" cy="247313"/>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投影片編號版面配置區 6">
            <a:extLst>
              <a:ext uri="{FF2B5EF4-FFF2-40B4-BE49-F238E27FC236}">
                <a16:creationId xmlns:a16="http://schemas.microsoft.com/office/drawing/2014/main" id="{228AA1E1-63A4-431A-FF81-9AB645E8E7BF}"/>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16</a:t>
            </a:fld>
            <a:endParaRPr lang="zh-TW" altLang="en-US" sz="1600" dirty="0"/>
          </a:p>
        </p:txBody>
      </p:sp>
    </p:spTree>
    <p:extLst>
      <p:ext uri="{BB962C8B-B14F-4D97-AF65-F5344CB8AC3E}">
        <p14:creationId xmlns:p14="http://schemas.microsoft.com/office/powerpoint/2010/main" val="221133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animBg="1"/>
      <p:bldP spid="14" grpId="0" animBg="1"/>
      <p:bldP spid="19" grpId="0"/>
      <p:bldP spid="21" grpId="0"/>
      <p:bldP spid="22" grpId="0" animBg="1"/>
      <p:bldP spid="23" grpId="0" animBg="1"/>
      <p:bldP spid="24" grpId="0"/>
      <p:bldP spid="25" grpId="0" animBg="1"/>
      <p:bldP spid="31" grpId="0"/>
      <p:bldP spid="41" grpId="0"/>
      <p:bldP spid="4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8BB8F19B-7FE0-2BBB-2703-9AF268EA29B4}"/>
              </a:ext>
            </a:extLst>
          </p:cNvPr>
          <p:cNvPicPr>
            <a:picLocks noChangeAspect="1"/>
          </p:cNvPicPr>
          <p:nvPr/>
        </p:nvPicPr>
        <p:blipFill rotWithShape="1">
          <a:blip r:embed="rId3">
            <a:extLst>
              <a:ext uri="{28A0092B-C50C-407E-A947-70E740481C1C}">
                <a14:useLocalDpi xmlns:a14="http://schemas.microsoft.com/office/drawing/2010/main" val="0"/>
              </a:ext>
            </a:extLst>
          </a:blip>
          <a:srcRect l="2500"/>
          <a:stretch/>
        </p:blipFill>
        <p:spPr>
          <a:xfrm>
            <a:off x="-11575" y="2812648"/>
            <a:ext cx="12087121" cy="4045352"/>
          </a:xfrm>
          <a:prstGeom prst="rect">
            <a:avLst/>
          </a:prstGeom>
        </p:spPr>
      </p:pic>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1" y="1468965"/>
            <a:ext cx="2418216" cy="954107"/>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站點租還量</a:t>
            </a:r>
            <a:endParaRPr lang="en-US" altLang="zh-TW" sz="2800" dirty="0">
              <a:effectLst>
                <a:outerShdw blurRad="38100" dist="38100" dir="2700000" algn="tl">
                  <a:srgbClr val="000000">
                    <a:alpha val="43137"/>
                  </a:srgbClr>
                </a:outerShdw>
              </a:effectLst>
            </a:endParaRPr>
          </a:p>
          <a:p>
            <a:r>
              <a:rPr lang="zh-TW" altLang="en-US" sz="2800" dirty="0">
                <a:effectLst>
                  <a:outerShdw blurRad="38100" dist="38100" dir="2700000" algn="tl">
                    <a:srgbClr val="000000">
                      <a:alpha val="43137"/>
                    </a:srgbClr>
                  </a:outerShdw>
                </a:effectLst>
              </a:rPr>
              <a:t>影響因素探討</a:t>
            </a:r>
            <a:endParaRPr lang="en-US" altLang="zh-TW" sz="2800" dirty="0">
              <a:effectLst>
                <a:outerShdw blurRad="38100" dist="38100" dir="2700000" algn="tl">
                  <a:srgbClr val="000000">
                    <a:alpha val="43137"/>
                  </a:srgbClr>
                </a:outerShdw>
              </a:effectLst>
            </a:endParaRPr>
          </a:p>
        </p:txBody>
      </p:sp>
      <p:sp>
        <p:nvSpPr>
          <p:cNvPr id="10" name="文字方塊 9">
            <a:extLst>
              <a:ext uri="{FF2B5EF4-FFF2-40B4-BE49-F238E27FC236}">
                <a16:creationId xmlns:a16="http://schemas.microsoft.com/office/drawing/2014/main" id="{F2198AB5-4FD1-9708-B4F0-A2378B3F60A0}"/>
              </a:ext>
            </a:extLst>
          </p:cNvPr>
          <p:cNvSpPr txBox="1"/>
          <p:nvPr/>
        </p:nvSpPr>
        <p:spPr>
          <a:xfrm>
            <a:off x="984740" y="2551105"/>
            <a:ext cx="2192569"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latin typeface="Times New Roman" panose="02020603050405020304" pitchFamily="18" charset="0"/>
                <a:cs typeface="Times New Roman" panose="02020603050405020304" pitchFamily="18" charset="0"/>
              </a:rPr>
              <a:t>多層次迴歸</a:t>
            </a:r>
          </a:p>
        </p:txBody>
      </p:sp>
      <p:sp>
        <p:nvSpPr>
          <p:cNvPr id="11" name="投影片編號版面配置區 6">
            <a:extLst>
              <a:ext uri="{FF2B5EF4-FFF2-40B4-BE49-F238E27FC236}">
                <a16:creationId xmlns:a16="http://schemas.microsoft.com/office/drawing/2014/main" id="{169D6845-0145-67A6-7AAD-E9AC860AD89D}"/>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17</a:t>
            </a:fld>
            <a:endParaRPr lang="zh-TW" altLang="en-US" sz="1600"/>
          </a:p>
        </p:txBody>
      </p:sp>
    </p:spTree>
    <p:extLst>
      <p:ext uri="{BB962C8B-B14F-4D97-AF65-F5344CB8AC3E}">
        <p14:creationId xmlns:p14="http://schemas.microsoft.com/office/powerpoint/2010/main" val="2544271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A5870B91-8F9C-C97C-79F0-7BAC73125F84}"/>
              </a:ext>
            </a:extLst>
          </p:cNvPr>
          <p:cNvPicPr>
            <a:picLocks noChangeAspect="1"/>
          </p:cNvPicPr>
          <p:nvPr/>
        </p:nvPicPr>
        <p:blipFill rotWithShape="1">
          <a:blip r:embed="rId3"/>
          <a:srcRect l="6749" r="50833"/>
          <a:stretch/>
        </p:blipFill>
        <p:spPr>
          <a:xfrm>
            <a:off x="5723260" y="38298"/>
            <a:ext cx="3591165" cy="4062693"/>
          </a:xfrm>
          <a:prstGeom prst="rect">
            <a:avLst/>
          </a:prstGeom>
        </p:spPr>
      </p:pic>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1" y="1468965"/>
            <a:ext cx="2418216" cy="954107"/>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站點租還量</a:t>
            </a:r>
            <a:endParaRPr lang="en-US" altLang="zh-TW" sz="2800" dirty="0">
              <a:effectLst>
                <a:outerShdw blurRad="38100" dist="38100" dir="2700000" algn="tl">
                  <a:srgbClr val="000000">
                    <a:alpha val="43137"/>
                  </a:srgbClr>
                </a:outerShdw>
              </a:effectLst>
            </a:endParaRPr>
          </a:p>
          <a:p>
            <a:r>
              <a:rPr lang="zh-TW" altLang="en-US" sz="2800" dirty="0">
                <a:effectLst>
                  <a:outerShdw blurRad="38100" dist="38100" dir="2700000" algn="tl">
                    <a:srgbClr val="000000">
                      <a:alpha val="43137"/>
                    </a:srgbClr>
                  </a:outerShdw>
                </a:effectLst>
              </a:rPr>
              <a:t>影響因素探討</a:t>
            </a:r>
            <a:endParaRPr lang="en-US" altLang="zh-TW" sz="2800" dirty="0">
              <a:effectLst>
                <a:outerShdw blurRad="38100" dist="38100" dir="2700000" algn="tl">
                  <a:srgbClr val="000000">
                    <a:alpha val="43137"/>
                  </a:srgbClr>
                </a:outerShdw>
              </a:effectLst>
            </a:endParaRPr>
          </a:p>
        </p:txBody>
      </p:sp>
      <p:sp>
        <p:nvSpPr>
          <p:cNvPr id="10" name="文字方塊 9">
            <a:extLst>
              <a:ext uri="{FF2B5EF4-FFF2-40B4-BE49-F238E27FC236}">
                <a16:creationId xmlns:a16="http://schemas.microsoft.com/office/drawing/2014/main" id="{F2198AB5-4FD1-9708-B4F0-A2378B3F60A0}"/>
              </a:ext>
            </a:extLst>
          </p:cNvPr>
          <p:cNvSpPr txBox="1"/>
          <p:nvPr/>
        </p:nvSpPr>
        <p:spPr>
          <a:xfrm>
            <a:off x="984740" y="2551105"/>
            <a:ext cx="2192569"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latin typeface="Times New Roman" panose="02020603050405020304" pitchFamily="18" charset="0"/>
                <a:cs typeface="Times New Roman" panose="02020603050405020304" pitchFamily="18" charset="0"/>
              </a:rPr>
              <a:t>地理加權迴歸</a:t>
            </a:r>
          </a:p>
        </p:txBody>
      </p:sp>
      <p:pic>
        <p:nvPicPr>
          <p:cNvPr id="4" name="圖片 3">
            <a:extLst>
              <a:ext uri="{FF2B5EF4-FFF2-40B4-BE49-F238E27FC236}">
                <a16:creationId xmlns:a16="http://schemas.microsoft.com/office/drawing/2014/main" id="{680FE5F4-D760-98C5-EFCB-B75E3AB86090}"/>
              </a:ext>
            </a:extLst>
          </p:cNvPr>
          <p:cNvPicPr>
            <a:picLocks noChangeAspect="1"/>
          </p:cNvPicPr>
          <p:nvPr/>
        </p:nvPicPr>
        <p:blipFill rotWithShape="1">
          <a:blip r:embed="rId4"/>
          <a:srcRect t="6001" b="38012"/>
          <a:stretch/>
        </p:blipFill>
        <p:spPr>
          <a:xfrm>
            <a:off x="255635" y="3639788"/>
            <a:ext cx="7723534" cy="3088230"/>
          </a:xfrm>
          <a:prstGeom prst="rect">
            <a:avLst/>
          </a:prstGeom>
        </p:spPr>
      </p:pic>
      <p:pic>
        <p:nvPicPr>
          <p:cNvPr id="16" name="圖片 15">
            <a:extLst>
              <a:ext uri="{FF2B5EF4-FFF2-40B4-BE49-F238E27FC236}">
                <a16:creationId xmlns:a16="http://schemas.microsoft.com/office/drawing/2014/main" id="{B00E3CE6-19B1-5030-C47F-888BB2E504EB}"/>
              </a:ext>
            </a:extLst>
          </p:cNvPr>
          <p:cNvPicPr>
            <a:picLocks noChangeAspect="1"/>
          </p:cNvPicPr>
          <p:nvPr/>
        </p:nvPicPr>
        <p:blipFill rotWithShape="1">
          <a:blip r:embed="rId3">
            <a:clrChange>
              <a:clrFrom>
                <a:srgbClr val="FFFFFF"/>
              </a:clrFrom>
              <a:clrTo>
                <a:srgbClr val="FFFFFF">
                  <a:alpha val="0"/>
                </a:srgbClr>
              </a:clrTo>
            </a:clrChange>
          </a:blip>
          <a:srcRect l="54249" r="3333"/>
          <a:stretch/>
        </p:blipFill>
        <p:spPr>
          <a:xfrm>
            <a:off x="8528694" y="6113"/>
            <a:ext cx="3648066" cy="4127065"/>
          </a:xfrm>
          <a:prstGeom prst="rect">
            <a:avLst/>
          </a:prstGeom>
        </p:spPr>
      </p:pic>
      <p:pic>
        <p:nvPicPr>
          <p:cNvPr id="17" name="圖片 16">
            <a:extLst>
              <a:ext uri="{FF2B5EF4-FFF2-40B4-BE49-F238E27FC236}">
                <a16:creationId xmlns:a16="http://schemas.microsoft.com/office/drawing/2014/main" id="{17A13D93-7724-6FF2-EC8C-4D3AFFD5C549}"/>
              </a:ext>
            </a:extLst>
          </p:cNvPr>
          <p:cNvPicPr>
            <a:picLocks noChangeAspect="1"/>
          </p:cNvPicPr>
          <p:nvPr/>
        </p:nvPicPr>
        <p:blipFill rotWithShape="1">
          <a:blip r:embed="rId4"/>
          <a:srcRect t="62911" r="63916" b="12648"/>
          <a:stretch/>
        </p:blipFill>
        <p:spPr>
          <a:xfrm>
            <a:off x="8528694" y="5475120"/>
            <a:ext cx="2456118" cy="1188128"/>
          </a:xfrm>
          <a:prstGeom prst="rect">
            <a:avLst/>
          </a:prstGeom>
        </p:spPr>
      </p:pic>
      <p:sp>
        <p:nvSpPr>
          <p:cNvPr id="18" name="矩形: 圓角 17">
            <a:extLst>
              <a:ext uri="{FF2B5EF4-FFF2-40B4-BE49-F238E27FC236}">
                <a16:creationId xmlns:a16="http://schemas.microsoft.com/office/drawing/2014/main" id="{1FA64D22-CD12-405D-E678-57E61A1FC90E}"/>
              </a:ext>
            </a:extLst>
          </p:cNvPr>
          <p:cNvSpPr/>
          <p:nvPr/>
        </p:nvSpPr>
        <p:spPr>
          <a:xfrm>
            <a:off x="8453120" y="6482081"/>
            <a:ext cx="2298232" cy="24593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投影片編號版面配置區 6">
            <a:extLst>
              <a:ext uri="{FF2B5EF4-FFF2-40B4-BE49-F238E27FC236}">
                <a16:creationId xmlns:a16="http://schemas.microsoft.com/office/drawing/2014/main" id="{D71653C5-4B60-3D6E-47AA-20DB2E996AAF}"/>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18</a:t>
            </a:fld>
            <a:endParaRPr lang="zh-TW" altLang="en-US" sz="1600"/>
          </a:p>
        </p:txBody>
      </p:sp>
      <p:sp>
        <p:nvSpPr>
          <p:cNvPr id="11" name="文字方塊 10">
            <a:extLst>
              <a:ext uri="{FF2B5EF4-FFF2-40B4-BE49-F238E27FC236}">
                <a16:creationId xmlns:a16="http://schemas.microsoft.com/office/drawing/2014/main" id="{C5DBDC58-B6AC-86B7-1BA5-6CEC05D78363}"/>
              </a:ext>
            </a:extLst>
          </p:cNvPr>
          <p:cNvSpPr txBox="1"/>
          <p:nvPr/>
        </p:nvSpPr>
        <p:spPr>
          <a:xfrm>
            <a:off x="1097564" y="3023722"/>
            <a:ext cx="3591165" cy="40011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en-US" altLang="zh-TW" sz="20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YouBike</a:t>
            </a:r>
            <a:r>
              <a:rPr lang="en-US" altLang="zh-TW"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1.0 </a:t>
            </a:r>
            <a:r>
              <a:rPr lang="zh-TW" altLang="en-US"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（帶寬：</a:t>
            </a:r>
            <a:r>
              <a:rPr lang="en-US" altLang="zh-TW"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2.3</a:t>
            </a:r>
            <a:r>
              <a:rPr lang="zh-TW" altLang="en-US"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公里）</a:t>
            </a:r>
          </a:p>
        </p:txBody>
      </p:sp>
    </p:spTree>
    <p:extLst>
      <p:ext uri="{BB962C8B-B14F-4D97-AF65-F5344CB8AC3E}">
        <p14:creationId xmlns:p14="http://schemas.microsoft.com/office/powerpoint/2010/main" val="154612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2D78A727-5494-644D-8E09-4625EB1C1D77}"/>
              </a:ext>
            </a:extLst>
          </p:cNvPr>
          <p:cNvPicPr>
            <a:picLocks noChangeAspect="1"/>
          </p:cNvPicPr>
          <p:nvPr/>
        </p:nvPicPr>
        <p:blipFill rotWithShape="1">
          <a:blip r:embed="rId3"/>
          <a:srcRect l="-821" t="63557" r="68237" b="12413"/>
          <a:stretch/>
        </p:blipFill>
        <p:spPr>
          <a:xfrm>
            <a:off x="8474310" y="5504234"/>
            <a:ext cx="2255851" cy="1188128"/>
          </a:xfrm>
          <a:prstGeom prst="rect">
            <a:avLst/>
          </a:prstGeom>
        </p:spPr>
      </p:pic>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1" y="1468965"/>
            <a:ext cx="2418216" cy="954107"/>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站點租還量</a:t>
            </a:r>
            <a:endParaRPr lang="en-US" altLang="zh-TW" sz="2800" dirty="0">
              <a:effectLst>
                <a:outerShdw blurRad="38100" dist="38100" dir="2700000" algn="tl">
                  <a:srgbClr val="000000">
                    <a:alpha val="43137"/>
                  </a:srgbClr>
                </a:outerShdw>
              </a:effectLst>
            </a:endParaRPr>
          </a:p>
          <a:p>
            <a:r>
              <a:rPr lang="zh-TW" altLang="en-US" sz="2800" dirty="0">
                <a:effectLst>
                  <a:outerShdw blurRad="38100" dist="38100" dir="2700000" algn="tl">
                    <a:srgbClr val="000000">
                      <a:alpha val="43137"/>
                    </a:srgbClr>
                  </a:outerShdw>
                </a:effectLst>
              </a:rPr>
              <a:t>影響因素探討</a:t>
            </a:r>
            <a:endParaRPr lang="en-US" altLang="zh-TW" sz="2800" dirty="0">
              <a:effectLst>
                <a:outerShdw blurRad="38100" dist="38100" dir="2700000" algn="tl">
                  <a:srgbClr val="000000">
                    <a:alpha val="43137"/>
                  </a:srgbClr>
                </a:outerShdw>
              </a:effectLst>
            </a:endParaRPr>
          </a:p>
        </p:txBody>
      </p:sp>
      <p:sp>
        <p:nvSpPr>
          <p:cNvPr id="10" name="文字方塊 9">
            <a:extLst>
              <a:ext uri="{FF2B5EF4-FFF2-40B4-BE49-F238E27FC236}">
                <a16:creationId xmlns:a16="http://schemas.microsoft.com/office/drawing/2014/main" id="{F2198AB5-4FD1-9708-B4F0-A2378B3F60A0}"/>
              </a:ext>
            </a:extLst>
          </p:cNvPr>
          <p:cNvSpPr txBox="1"/>
          <p:nvPr/>
        </p:nvSpPr>
        <p:spPr>
          <a:xfrm>
            <a:off x="984740" y="2551105"/>
            <a:ext cx="2192569"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latin typeface="Times New Roman" panose="02020603050405020304" pitchFamily="18" charset="0"/>
                <a:cs typeface="Times New Roman" panose="02020603050405020304" pitchFamily="18" charset="0"/>
              </a:rPr>
              <a:t>地理加權迴歸</a:t>
            </a:r>
          </a:p>
        </p:txBody>
      </p:sp>
      <p:sp>
        <p:nvSpPr>
          <p:cNvPr id="18" name="矩形: 圓角 17">
            <a:extLst>
              <a:ext uri="{FF2B5EF4-FFF2-40B4-BE49-F238E27FC236}">
                <a16:creationId xmlns:a16="http://schemas.microsoft.com/office/drawing/2014/main" id="{1FA64D22-CD12-405D-E678-57E61A1FC90E}"/>
              </a:ext>
            </a:extLst>
          </p:cNvPr>
          <p:cNvSpPr/>
          <p:nvPr/>
        </p:nvSpPr>
        <p:spPr>
          <a:xfrm>
            <a:off x="8453120" y="6482081"/>
            <a:ext cx="2298232" cy="24593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24089E94-BAF8-1B1F-25A7-55BE19B6C0EC}"/>
              </a:ext>
            </a:extLst>
          </p:cNvPr>
          <p:cNvPicPr>
            <a:picLocks noChangeAspect="1"/>
          </p:cNvPicPr>
          <p:nvPr/>
        </p:nvPicPr>
        <p:blipFill rotWithShape="1">
          <a:blip r:embed="rId4">
            <a:clrChange>
              <a:clrFrom>
                <a:srgbClr val="FFFFFF"/>
              </a:clrFrom>
              <a:clrTo>
                <a:srgbClr val="FFFFFF">
                  <a:alpha val="0"/>
                </a:srgbClr>
              </a:clrTo>
            </a:clrChange>
          </a:blip>
          <a:srcRect l="6875" r="52348"/>
          <a:stretch/>
        </p:blipFill>
        <p:spPr>
          <a:xfrm>
            <a:off x="5726687" y="15266"/>
            <a:ext cx="3441442" cy="4165432"/>
          </a:xfrm>
          <a:prstGeom prst="rect">
            <a:avLst/>
          </a:prstGeom>
        </p:spPr>
      </p:pic>
      <p:pic>
        <p:nvPicPr>
          <p:cNvPr id="19" name="圖片 18">
            <a:extLst>
              <a:ext uri="{FF2B5EF4-FFF2-40B4-BE49-F238E27FC236}">
                <a16:creationId xmlns:a16="http://schemas.microsoft.com/office/drawing/2014/main" id="{ECE02C43-0249-25D4-AC58-429CA1D7D7B6}"/>
              </a:ext>
            </a:extLst>
          </p:cNvPr>
          <p:cNvPicPr>
            <a:picLocks noChangeAspect="1"/>
          </p:cNvPicPr>
          <p:nvPr/>
        </p:nvPicPr>
        <p:blipFill rotWithShape="1">
          <a:blip r:embed="rId4">
            <a:clrChange>
              <a:clrFrom>
                <a:srgbClr val="FFFFFF"/>
              </a:clrFrom>
              <a:clrTo>
                <a:srgbClr val="FFFFFF">
                  <a:alpha val="0"/>
                </a:srgbClr>
              </a:clrTo>
            </a:clrChange>
          </a:blip>
          <a:srcRect l="56775" r="2448"/>
          <a:stretch/>
        </p:blipFill>
        <p:spPr>
          <a:xfrm>
            <a:off x="8761702" y="576"/>
            <a:ext cx="3441442" cy="4165432"/>
          </a:xfrm>
          <a:prstGeom prst="rect">
            <a:avLst/>
          </a:prstGeom>
        </p:spPr>
      </p:pic>
      <p:pic>
        <p:nvPicPr>
          <p:cNvPr id="11" name="圖片 10">
            <a:extLst>
              <a:ext uri="{FF2B5EF4-FFF2-40B4-BE49-F238E27FC236}">
                <a16:creationId xmlns:a16="http://schemas.microsoft.com/office/drawing/2014/main" id="{F2633BC1-3105-EB75-019C-8D65BFA1C684}"/>
              </a:ext>
            </a:extLst>
          </p:cNvPr>
          <p:cNvPicPr>
            <a:picLocks noChangeAspect="1"/>
          </p:cNvPicPr>
          <p:nvPr/>
        </p:nvPicPr>
        <p:blipFill rotWithShape="1">
          <a:blip r:embed="rId3"/>
          <a:srcRect t="5532" b="38164"/>
          <a:stretch/>
        </p:blipFill>
        <p:spPr>
          <a:xfrm>
            <a:off x="193854" y="3590174"/>
            <a:ext cx="7803249" cy="3137728"/>
          </a:xfrm>
          <a:prstGeom prst="rect">
            <a:avLst/>
          </a:prstGeom>
        </p:spPr>
      </p:pic>
      <p:sp>
        <p:nvSpPr>
          <p:cNvPr id="20" name="投影片編號版面配置區 6">
            <a:extLst>
              <a:ext uri="{FF2B5EF4-FFF2-40B4-BE49-F238E27FC236}">
                <a16:creationId xmlns:a16="http://schemas.microsoft.com/office/drawing/2014/main" id="{1BC98ACC-EEDC-FC0B-A7CD-55D8B91A39E7}"/>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19</a:t>
            </a:fld>
            <a:endParaRPr lang="zh-TW" altLang="en-US" sz="1600"/>
          </a:p>
        </p:txBody>
      </p:sp>
      <p:sp>
        <p:nvSpPr>
          <p:cNvPr id="13" name="文字方塊 12">
            <a:extLst>
              <a:ext uri="{FF2B5EF4-FFF2-40B4-BE49-F238E27FC236}">
                <a16:creationId xmlns:a16="http://schemas.microsoft.com/office/drawing/2014/main" id="{E07D2EA8-F032-E3D4-7B0E-16471A70370A}"/>
              </a:ext>
            </a:extLst>
          </p:cNvPr>
          <p:cNvSpPr txBox="1"/>
          <p:nvPr/>
        </p:nvSpPr>
        <p:spPr>
          <a:xfrm>
            <a:off x="1097564" y="3023722"/>
            <a:ext cx="3591165" cy="40011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en-US" altLang="zh-TW" sz="20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YouBike</a:t>
            </a:r>
            <a:r>
              <a:rPr lang="en-US" altLang="zh-TW"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2.0 </a:t>
            </a:r>
            <a:r>
              <a:rPr lang="zh-TW" altLang="en-US"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（帶寬：</a:t>
            </a:r>
            <a:r>
              <a:rPr lang="en-US" altLang="zh-TW"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a:t>
            </a:r>
            <a:r>
              <a:rPr lang="zh-TW" altLang="en-US"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公里）</a:t>
            </a:r>
          </a:p>
        </p:txBody>
      </p:sp>
    </p:spTree>
    <p:extLst>
      <p:ext uri="{BB962C8B-B14F-4D97-AF65-F5344CB8AC3E}">
        <p14:creationId xmlns:p14="http://schemas.microsoft.com/office/powerpoint/2010/main" val="230865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D5F6458-09B5-419C-9A86-822DA160F1CB}"/>
              </a:ext>
            </a:extLst>
          </p:cNvPr>
          <p:cNvSpPr txBox="1"/>
          <p:nvPr/>
        </p:nvSpPr>
        <p:spPr>
          <a:xfrm>
            <a:off x="984740" y="633046"/>
            <a:ext cx="1239442"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大綱</a:t>
            </a:r>
            <a:endParaRPr lang="en-US" altLang="zh-TW" sz="2400" b="1" dirty="0">
              <a:latin typeface="Adobe 仿宋 Std R" panose="02020400000000000000" pitchFamily="18" charset="-128"/>
              <a:ea typeface="Adobe 仿宋 Std R" panose="02020400000000000000" pitchFamily="18" charset="-128"/>
            </a:endParaRPr>
          </a:p>
        </p:txBody>
      </p:sp>
      <p:sp>
        <p:nvSpPr>
          <p:cNvPr id="5" name="矩形: 圓角 4">
            <a:extLst>
              <a:ext uri="{FF2B5EF4-FFF2-40B4-BE49-F238E27FC236}">
                <a16:creationId xmlns:a16="http://schemas.microsoft.com/office/drawing/2014/main" id="{30719D12-A9D3-467D-8E33-3113ADB85D8A}"/>
              </a:ext>
            </a:extLst>
          </p:cNvPr>
          <p:cNvSpPr/>
          <p:nvPr/>
        </p:nvSpPr>
        <p:spPr>
          <a:xfrm>
            <a:off x="3695700" y="1975715"/>
            <a:ext cx="4551485" cy="6285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研究概要</a:t>
            </a:r>
          </a:p>
        </p:txBody>
      </p:sp>
      <p:sp>
        <p:nvSpPr>
          <p:cNvPr id="9" name="矩形: 圓角 8">
            <a:extLst>
              <a:ext uri="{FF2B5EF4-FFF2-40B4-BE49-F238E27FC236}">
                <a16:creationId xmlns:a16="http://schemas.microsoft.com/office/drawing/2014/main" id="{888C8A07-143B-46E6-8447-668FAEEF7DD4}"/>
              </a:ext>
            </a:extLst>
          </p:cNvPr>
          <p:cNvSpPr/>
          <p:nvPr/>
        </p:nvSpPr>
        <p:spPr>
          <a:xfrm>
            <a:off x="3695700" y="3798823"/>
            <a:ext cx="4551485" cy="6285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研究結果</a:t>
            </a:r>
          </a:p>
        </p:txBody>
      </p:sp>
      <p:sp>
        <p:nvSpPr>
          <p:cNvPr id="7" name="矩形: 圓角 6">
            <a:extLst>
              <a:ext uri="{FF2B5EF4-FFF2-40B4-BE49-F238E27FC236}">
                <a16:creationId xmlns:a16="http://schemas.microsoft.com/office/drawing/2014/main" id="{C76F410E-A1D8-4AC1-A6D8-917C5362E755}"/>
              </a:ext>
            </a:extLst>
          </p:cNvPr>
          <p:cNvSpPr/>
          <p:nvPr/>
        </p:nvSpPr>
        <p:spPr>
          <a:xfrm>
            <a:off x="3695700" y="4710377"/>
            <a:ext cx="4551485" cy="6285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結論與建議</a:t>
            </a:r>
          </a:p>
        </p:txBody>
      </p:sp>
      <p:sp>
        <p:nvSpPr>
          <p:cNvPr id="8" name="矩形: 圓角 7">
            <a:extLst>
              <a:ext uri="{FF2B5EF4-FFF2-40B4-BE49-F238E27FC236}">
                <a16:creationId xmlns:a16="http://schemas.microsoft.com/office/drawing/2014/main" id="{4AABEAA1-6560-1A66-35D3-92F63A990260}"/>
              </a:ext>
            </a:extLst>
          </p:cNvPr>
          <p:cNvSpPr/>
          <p:nvPr/>
        </p:nvSpPr>
        <p:spPr>
          <a:xfrm>
            <a:off x="3695700" y="2887269"/>
            <a:ext cx="4551485" cy="6285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研究方法</a:t>
            </a:r>
          </a:p>
        </p:txBody>
      </p:sp>
      <p:sp>
        <p:nvSpPr>
          <p:cNvPr id="10" name="投影片編號版面配置區 6">
            <a:extLst>
              <a:ext uri="{FF2B5EF4-FFF2-40B4-BE49-F238E27FC236}">
                <a16:creationId xmlns:a16="http://schemas.microsoft.com/office/drawing/2014/main" id="{E575A6ED-9989-907F-3B3B-92C1D5F938B0}"/>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2</a:t>
            </a:fld>
            <a:endParaRPr lang="zh-TW" altLang="en-US" sz="1600"/>
          </a:p>
        </p:txBody>
      </p:sp>
    </p:spTree>
    <p:extLst>
      <p:ext uri="{BB962C8B-B14F-4D97-AF65-F5344CB8AC3E}">
        <p14:creationId xmlns:p14="http://schemas.microsoft.com/office/powerpoint/2010/main" val="4043049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8990F67-8590-9731-5372-62B503730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1418" y="639948"/>
            <a:ext cx="8423571" cy="6149207"/>
          </a:xfrm>
          <a:prstGeom prst="rect">
            <a:avLst/>
          </a:prstGeom>
        </p:spPr>
      </p:pic>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1" y="1468965"/>
            <a:ext cx="2418216" cy="954107"/>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站點租還量</a:t>
            </a:r>
            <a:endParaRPr lang="en-US" altLang="zh-TW" sz="2800" dirty="0">
              <a:effectLst>
                <a:outerShdw blurRad="38100" dist="38100" dir="2700000" algn="tl">
                  <a:srgbClr val="000000">
                    <a:alpha val="43137"/>
                  </a:srgbClr>
                </a:outerShdw>
              </a:effectLst>
            </a:endParaRPr>
          </a:p>
          <a:p>
            <a:r>
              <a:rPr lang="zh-TW" altLang="en-US" sz="2800" dirty="0">
                <a:effectLst>
                  <a:outerShdw blurRad="38100" dist="38100" dir="2700000" algn="tl">
                    <a:srgbClr val="000000">
                      <a:alpha val="43137"/>
                    </a:srgbClr>
                  </a:outerShdw>
                </a:effectLst>
              </a:rPr>
              <a:t>影響因素探討</a:t>
            </a:r>
            <a:endParaRPr lang="en-US" altLang="zh-TW" sz="2800" dirty="0">
              <a:effectLst>
                <a:outerShdw blurRad="38100" dist="38100" dir="2700000" algn="tl">
                  <a:srgbClr val="000000">
                    <a:alpha val="43137"/>
                  </a:srgbClr>
                </a:outerShdw>
              </a:effectLst>
            </a:endParaRPr>
          </a:p>
        </p:txBody>
      </p:sp>
      <p:sp>
        <p:nvSpPr>
          <p:cNvPr id="10" name="文字方塊 9">
            <a:extLst>
              <a:ext uri="{FF2B5EF4-FFF2-40B4-BE49-F238E27FC236}">
                <a16:creationId xmlns:a16="http://schemas.microsoft.com/office/drawing/2014/main" id="{F2198AB5-4FD1-9708-B4F0-A2378B3F60A0}"/>
              </a:ext>
            </a:extLst>
          </p:cNvPr>
          <p:cNvSpPr txBox="1"/>
          <p:nvPr/>
        </p:nvSpPr>
        <p:spPr>
          <a:xfrm>
            <a:off x="984740" y="2551105"/>
            <a:ext cx="2192569"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latin typeface="Times New Roman" panose="02020603050405020304" pitchFamily="18" charset="0"/>
                <a:cs typeface="Times New Roman" panose="02020603050405020304" pitchFamily="18" charset="0"/>
              </a:rPr>
              <a:t>模式綜整</a:t>
            </a:r>
          </a:p>
        </p:txBody>
      </p:sp>
      <p:sp>
        <p:nvSpPr>
          <p:cNvPr id="13" name="投影片編號版面配置區 6">
            <a:extLst>
              <a:ext uri="{FF2B5EF4-FFF2-40B4-BE49-F238E27FC236}">
                <a16:creationId xmlns:a16="http://schemas.microsoft.com/office/drawing/2014/main" id="{2DF40C0E-BA6B-B9EE-22B5-356482C19CD0}"/>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20</a:t>
            </a:fld>
            <a:endParaRPr lang="zh-TW" altLang="en-US" sz="1600"/>
          </a:p>
        </p:txBody>
      </p:sp>
    </p:spTree>
    <p:extLst>
      <p:ext uri="{BB962C8B-B14F-4D97-AF65-F5344CB8AC3E}">
        <p14:creationId xmlns:p14="http://schemas.microsoft.com/office/powerpoint/2010/main" val="3449459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1" y="1468965"/>
            <a:ext cx="2418216" cy="954107"/>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起訖對騎乘量影響因素探討</a:t>
            </a:r>
            <a:endParaRPr lang="en-US" altLang="zh-TW" sz="2800" dirty="0">
              <a:effectLst>
                <a:outerShdw blurRad="38100" dist="38100" dir="2700000" algn="tl">
                  <a:srgbClr val="000000">
                    <a:alpha val="43137"/>
                  </a:srgbClr>
                </a:outerShdw>
              </a:effectLst>
            </a:endParaRPr>
          </a:p>
        </p:txBody>
      </p:sp>
      <p:pic>
        <p:nvPicPr>
          <p:cNvPr id="5" name="圖片 4">
            <a:extLst>
              <a:ext uri="{FF2B5EF4-FFF2-40B4-BE49-F238E27FC236}">
                <a16:creationId xmlns:a16="http://schemas.microsoft.com/office/drawing/2014/main" id="{12AE84D2-B20A-7E0C-F8B1-0AE972212CBF}"/>
              </a:ext>
            </a:extLst>
          </p:cNvPr>
          <p:cNvPicPr>
            <a:picLocks noChangeAspect="1"/>
          </p:cNvPicPr>
          <p:nvPr/>
        </p:nvPicPr>
        <p:blipFill rotWithShape="1">
          <a:blip r:embed="rId3"/>
          <a:srcRect b="11755"/>
          <a:stretch/>
        </p:blipFill>
        <p:spPr>
          <a:xfrm>
            <a:off x="3402957" y="68262"/>
            <a:ext cx="5830192" cy="6721475"/>
          </a:xfrm>
          <a:prstGeom prst="rect">
            <a:avLst/>
          </a:prstGeom>
        </p:spPr>
      </p:pic>
      <p:sp>
        <p:nvSpPr>
          <p:cNvPr id="11" name="投影片編號版面配置區 6">
            <a:extLst>
              <a:ext uri="{FF2B5EF4-FFF2-40B4-BE49-F238E27FC236}">
                <a16:creationId xmlns:a16="http://schemas.microsoft.com/office/drawing/2014/main" id="{492CA61F-C211-25C5-9FC3-A21B95D6042C}"/>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21</a:t>
            </a:fld>
            <a:endParaRPr lang="zh-TW" altLang="en-US" sz="1600"/>
          </a:p>
        </p:txBody>
      </p:sp>
      <p:sp>
        <p:nvSpPr>
          <p:cNvPr id="12" name="文字方塊 11">
            <a:extLst>
              <a:ext uri="{FF2B5EF4-FFF2-40B4-BE49-F238E27FC236}">
                <a16:creationId xmlns:a16="http://schemas.microsoft.com/office/drawing/2014/main" id="{487FC80E-EE73-7A8F-5138-CEF629905CF6}"/>
              </a:ext>
            </a:extLst>
          </p:cNvPr>
          <p:cNvSpPr txBox="1"/>
          <p:nvPr/>
        </p:nvSpPr>
        <p:spPr>
          <a:xfrm>
            <a:off x="8209346" y="764761"/>
            <a:ext cx="3830254" cy="923330"/>
          </a:xfrm>
          <a:prstGeom prst="rect">
            <a:avLst/>
          </a:prstGeom>
          <a:noFill/>
        </p:spPr>
        <p:txBody>
          <a:bodyPr wrap="square" rtlCol="0">
            <a:spAutoFit/>
          </a:bodyPr>
          <a:lstStyle>
            <a:defPPr>
              <a:defRPr lang="zh-TW"/>
            </a:defPPr>
            <a:lvl1pPr>
              <a:defRPr b="1">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zh-TW" dirty="0"/>
              <a:t>旅行時間愈長</a:t>
            </a:r>
            <a:endParaRPr lang="en-US" altLang="zh-TW" dirty="0"/>
          </a:p>
          <a:p>
            <a:r>
              <a:rPr lang="zh-TW" altLang="zh-TW" dirty="0"/>
              <a:t>→</a:t>
            </a:r>
            <a:r>
              <a:rPr lang="zh-TW" altLang="en-US" dirty="0"/>
              <a:t> </a:t>
            </a:r>
            <a:r>
              <a:rPr lang="zh-TW" altLang="zh-TW" dirty="0"/>
              <a:t>騎乘</a:t>
            </a:r>
            <a:r>
              <a:rPr lang="en-US" altLang="zh-TW" dirty="0"/>
              <a:t> </a:t>
            </a:r>
            <a:r>
              <a:rPr lang="en-US" altLang="zh-TW" dirty="0" err="1"/>
              <a:t>YouBike</a:t>
            </a:r>
            <a:r>
              <a:rPr lang="en-US" altLang="zh-TW" dirty="0"/>
              <a:t> 2.0 </a:t>
            </a:r>
            <a:r>
              <a:rPr lang="zh-TW" altLang="zh-TW" dirty="0"/>
              <a:t>的</a:t>
            </a:r>
            <a:r>
              <a:rPr lang="zh-TW" altLang="en-US" dirty="0"/>
              <a:t>可能性</a:t>
            </a:r>
            <a:r>
              <a:rPr lang="zh-TW" altLang="zh-TW" dirty="0"/>
              <a:t>較高</a:t>
            </a:r>
            <a:endParaRPr lang="en-US" altLang="zh-TW" dirty="0"/>
          </a:p>
          <a:p>
            <a:r>
              <a:rPr lang="zh-TW" altLang="zh-TW" dirty="0"/>
              <a:t>→</a:t>
            </a:r>
            <a:r>
              <a:rPr lang="zh-TW" altLang="en-US" dirty="0"/>
              <a:t> 舒適性</a:t>
            </a:r>
          </a:p>
        </p:txBody>
      </p:sp>
      <p:sp>
        <p:nvSpPr>
          <p:cNvPr id="13" name="文字方塊 12">
            <a:extLst>
              <a:ext uri="{FF2B5EF4-FFF2-40B4-BE49-F238E27FC236}">
                <a16:creationId xmlns:a16="http://schemas.microsoft.com/office/drawing/2014/main" id="{B1DB6761-33FB-BFC1-8BE6-A81FD831AA84}"/>
              </a:ext>
            </a:extLst>
          </p:cNvPr>
          <p:cNvSpPr txBox="1"/>
          <p:nvPr/>
        </p:nvSpPr>
        <p:spPr>
          <a:xfrm>
            <a:off x="8209346" y="2320272"/>
            <a:ext cx="3830254" cy="1200329"/>
          </a:xfrm>
          <a:prstGeom prst="rect">
            <a:avLst/>
          </a:prstGeom>
          <a:noFill/>
        </p:spPr>
        <p:txBody>
          <a:bodyPr wrap="square" rtlCol="0">
            <a:spAutoFit/>
          </a:bodyPr>
          <a:lstStyle>
            <a:defPPr>
              <a:defRPr lang="zh-TW"/>
            </a:defPPr>
            <a:lvl1pPr>
              <a:defRPr b="1">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en-US" dirty="0"/>
              <a:t>對於起點無明顯效果；</a:t>
            </a:r>
            <a:endParaRPr lang="en-US" altLang="zh-TW" dirty="0"/>
          </a:p>
          <a:p>
            <a:r>
              <a:rPr lang="zh-TW" altLang="en-US" dirty="0"/>
              <a:t>對於訖點而言具顯著正向效果</a:t>
            </a:r>
          </a:p>
          <a:p>
            <a:r>
              <a:rPr lang="zh-TW" altLang="zh-TW" dirty="0"/>
              <a:t>→</a:t>
            </a:r>
            <a:r>
              <a:rPr lang="zh-TW" altLang="en-US" dirty="0"/>
              <a:t> </a:t>
            </a:r>
            <a:r>
              <a:rPr lang="en-US" altLang="zh-TW" dirty="0" err="1"/>
              <a:t>YouBike</a:t>
            </a:r>
            <a:r>
              <a:rPr lang="en-US" altLang="zh-TW" dirty="0"/>
              <a:t> 1.0 </a:t>
            </a:r>
            <a:r>
              <a:rPr lang="zh-TW" altLang="en-US" dirty="0"/>
              <a:t>穩定度較高（不易產生無樁可還的窘況）</a:t>
            </a:r>
            <a:endParaRPr lang="en-US" altLang="zh-TW" dirty="0"/>
          </a:p>
        </p:txBody>
      </p:sp>
      <p:sp>
        <p:nvSpPr>
          <p:cNvPr id="14" name="矩形: 圓角 13">
            <a:extLst>
              <a:ext uri="{FF2B5EF4-FFF2-40B4-BE49-F238E27FC236}">
                <a16:creationId xmlns:a16="http://schemas.microsoft.com/office/drawing/2014/main" id="{AE721FD2-915B-4C88-3C26-E67310B7B006}"/>
              </a:ext>
            </a:extLst>
          </p:cNvPr>
          <p:cNvSpPr/>
          <p:nvPr/>
        </p:nvSpPr>
        <p:spPr>
          <a:xfrm>
            <a:off x="3715473" y="764761"/>
            <a:ext cx="4132162" cy="311685"/>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BDEF6AD0-72D8-CF7F-9DBF-4B41DDDA9ECF}"/>
              </a:ext>
            </a:extLst>
          </p:cNvPr>
          <p:cNvSpPr/>
          <p:nvPr/>
        </p:nvSpPr>
        <p:spPr>
          <a:xfrm>
            <a:off x="3715473" y="2321104"/>
            <a:ext cx="4132162" cy="584142"/>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9B29849A-754A-0DCC-912F-3F9D7595AC80}"/>
              </a:ext>
            </a:extLst>
          </p:cNvPr>
          <p:cNvSpPr/>
          <p:nvPr/>
        </p:nvSpPr>
        <p:spPr>
          <a:xfrm>
            <a:off x="3715473" y="2936459"/>
            <a:ext cx="4132162" cy="292878"/>
          </a:xfrm>
          <a:prstGeom prst="round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8509FA16-D0C2-4BE8-2449-1827F3DDDE3C}"/>
              </a:ext>
            </a:extLst>
          </p:cNvPr>
          <p:cNvSpPr txBox="1"/>
          <p:nvPr/>
        </p:nvSpPr>
        <p:spPr>
          <a:xfrm>
            <a:off x="984740" y="3229337"/>
            <a:ext cx="2133585" cy="372695"/>
          </a:xfrm>
          <a:prstGeom prst="rect">
            <a:avLst/>
          </a:prstGeom>
          <a:noFill/>
        </p:spPr>
        <p:txBody>
          <a:bodyPr wrap="square" rtlCol="0">
            <a:spAutoFit/>
          </a:bodyPr>
          <a:lstStyle>
            <a:defPPr>
              <a:defRPr lang="zh-TW"/>
            </a:defPPr>
            <a:lvl1pPr>
              <a:defRPr b="1">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en-US" dirty="0">
                <a:solidFill>
                  <a:schemeClr val="accent6">
                    <a:lumMod val="50000"/>
                  </a:schemeClr>
                </a:solidFill>
              </a:rPr>
              <a:t> </a:t>
            </a:r>
            <a:r>
              <a:rPr lang="en-US" altLang="zh-TW" dirty="0" err="1">
                <a:solidFill>
                  <a:schemeClr val="accent6">
                    <a:lumMod val="50000"/>
                  </a:schemeClr>
                </a:solidFill>
              </a:rPr>
              <a:t>YouBike</a:t>
            </a:r>
            <a:r>
              <a:rPr lang="en-US" altLang="zh-TW" dirty="0">
                <a:solidFill>
                  <a:schemeClr val="accent6">
                    <a:lumMod val="50000"/>
                  </a:schemeClr>
                </a:solidFill>
              </a:rPr>
              <a:t> 1.0</a:t>
            </a:r>
            <a:r>
              <a:rPr lang="zh-TW" altLang="en-US" dirty="0">
                <a:solidFill>
                  <a:schemeClr val="accent6">
                    <a:lumMod val="50000"/>
                  </a:schemeClr>
                </a:solidFill>
              </a:rPr>
              <a:t>依賴性</a:t>
            </a:r>
            <a:endParaRPr lang="en-US" altLang="zh-TW" dirty="0">
              <a:solidFill>
                <a:schemeClr val="accent6">
                  <a:lumMod val="50000"/>
                </a:schemeClr>
              </a:solidFill>
            </a:endParaRPr>
          </a:p>
        </p:txBody>
      </p:sp>
      <p:cxnSp>
        <p:nvCxnSpPr>
          <p:cNvPr id="18" name="直線單箭頭接點 17">
            <a:extLst>
              <a:ext uri="{FF2B5EF4-FFF2-40B4-BE49-F238E27FC236}">
                <a16:creationId xmlns:a16="http://schemas.microsoft.com/office/drawing/2014/main" id="{9B6F8B91-849A-DA15-8EDD-C756D4ED9648}"/>
              </a:ext>
            </a:extLst>
          </p:cNvPr>
          <p:cNvCxnSpPr>
            <a:cxnSpLocks/>
            <a:stCxn id="16" idx="1"/>
            <a:endCxn id="17" idx="3"/>
          </p:cNvCxnSpPr>
          <p:nvPr/>
        </p:nvCxnSpPr>
        <p:spPr>
          <a:xfrm flipH="1">
            <a:off x="3118325" y="3082898"/>
            <a:ext cx="597148" cy="332787"/>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DC74E4D-0567-572C-607D-79DBB76F6124}"/>
              </a:ext>
            </a:extLst>
          </p:cNvPr>
          <p:cNvSpPr/>
          <p:nvPr/>
        </p:nvSpPr>
        <p:spPr>
          <a:xfrm>
            <a:off x="3715473" y="3236959"/>
            <a:ext cx="4132162" cy="549950"/>
          </a:xfrm>
          <a:prstGeom prst="round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6" name="直線單箭頭接點 25">
            <a:extLst>
              <a:ext uri="{FF2B5EF4-FFF2-40B4-BE49-F238E27FC236}">
                <a16:creationId xmlns:a16="http://schemas.microsoft.com/office/drawing/2014/main" id="{98FBECA7-E6C0-9DAA-6203-5AB278A20318}"/>
              </a:ext>
            </a:extLst>
          </p:cNvPr>
          <p:cNvCxnSpPr>
            <a:cxnSpLocks/>
            <a:stCxn id="25" idx="1"/>
          </p:cNvCxnSpPr>
          <p:nvPr/>
        </p:nvCxnSpPr>
        <p:spPr>
          <a:xfrm flipH="1">
            <a:off x="3177309" y="3511934"/>
            <a:ext cx="538164" cy="293447"/>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6E61A236-6658-09F2-9B32-C15BF458A548}"/>
              </a:ext>
            </a:extLst>
          </p:cNvPr>
          <p:cNvSpPr txBox="1"/>
          <p:nvPr/>
        </p:nvSpPr>
        <p:spPr>
          <a:xfrm>
            <a:off x="984741" y="3729032"/>
            <a:ext cx="2129318" cy="369332"/>
          </a:xfrm>
          <a:prstGeom prst="rect">
            <a:avLst/>
          </a:prstGeom>
          <a:noFill/>
        </p:spPr>
        <p:txBody>
          <a:bodyPr wrap="square" rtlCol="0">
            <a:spAutoFit/>
          </a:bodyPr>
          <a:lstStyle>
            <a:defPPr>
              <a:defRPr lang="zh-TW"/>
            </a:defPPr>
            <a:lvl1pPr>
              <a:defRPr b="1">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en-US" dirty="0">
                <a:solidFill>
                  <a:schemeClr val="accent6">
                    <a:lumMod val="50000"/>
                  </a:schemeClr>
                </a:solidFill>
              </a:rPr>
              <a:t> </a:t>
            </a:r>
            <a:r>
              <a:rPr lang="en-US" altLang="zh-TW" dirty="0" err="1">
                <a:solidFill>
                  <a:schemeClr val="accent6">
                    <a:lumMod val="50000"/>
                  </a:schemeClr>
                </a:solidFill>
              </a:rPr>
              <a:t>YouBike</a:t>
            </a:r>
            <a:r>
              <a:rPr lang="en-US" altLang="zh-TW" dirty="0">
                <a:solidFill>
                  <a:schemeClr val="accent6">
                    <a:lumMod val="50000"/>
                  </a:schemeClr>
                </a:solidFill>
              </a:rPr>
              <a:t> 2.0</a:t>
            </a:r>
            <a:r>
              <a:rPr lang="zh-TW" altLang="en-US" dirty="0">
                <a:solidFill>
                  <a:schemeClr val="accent6">
                    <a:lumMod val="50000"/>
                  </a:schemeClr>
                </a:solidFill>
              </a:rPr>
              <a:t>適應性</a:t>
            </a:r>
            <a:endParaRPr lang="en-US" altLang="zh-TW" dirty="0">
              <a:solidFill>
                <a:schemeClr val="accent6">
                  <a:lumMod val="50000"/>
                </a:schemeClr>
              </a:solidFill>
            </a:endParaRPr>
          </a:p>
        </p:txBody>
      </p:sp>
      <p:sp>
        <p:nvSpPr>
          <p:cNvPr id="32" name="矩形: 圓角 31">
            <a:extLst>
              <a:ext uri="{FF2B5EF4-FFF2-40B4-BE49-F238E27FC236}">
                <a16:creationId xmlns:a16="http://schemas.microsoft.com/office/drawing/2014/main" id="{DAA1D353-A5E2-AA77-CA1F-5290CA864102}"/>
              </a:ext>
            </a:extLst>
          </p:cNvPr>
          <p:cNvSpPr/>
          <p:nvPr/>
        </p:nvSpPr>
        <p:spPr>
          <a:xfrm>
            <a:off x="6652637" y="6530108"/>
            <a:ext cx="1105908" cy="27523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圓角 32">
            <a:extLst>
              <a:ext uri="{FF2B5EF4-FFF2-40B4-BE49-F238E27FC236}">
                <a16:creationId xmlns:a16="http://schemas.microsoft.com/office/drawing/2014/main" id="{BD71D4B8-BE0A-DD1D-82D2-E5D33AD88085}"/>
              </a:ext>
            </a:extLst>
          </p:cNvPr>
          <p:cNvSpPr/>
          <p:nvPr/>
        </p:nvSpPr>
        <p:spPr>
          <a:xfrm>
            <a:off x="6652637" y="5016273"/>
            <a:ext cx="1105908" cy="27523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AF38944D-82B3-C9D1-9166-A9CCD24C31AB}"/>
              </a:ext>
            </a:extLst>
          </p:cNvPr>
          <p:cNvSpPr txBox="1"/>
          <p:nvPr/>
        </p:nvSpPr>
        <p:spPr>
          <a:xfrm>
            <a:off x="7888176" y="5408938"/>
            <a:ext cx="3763189" cy="923330"/>
          </a:xfrm>
          <a:prstGeom prst="rect">
            <a:avLst/>
          </a:prstGeom>
          <a:noFill/>
        </p:spPr>
        <p:txBody>
          <a:bodyPr wrap="square" rtlCol="0">
            <a:spAutoFit/>
          </a:bodyPr>
          <a:lstStyle>
            <a:defPPr>
              <a:defRPr lang="zh-TW"/>
            </a:defPPr>
            <a:lvl1pPr>
              <a:defRPr b="1">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en-US" dirty="0">
                <a:solidFill>
                  <a:srgbClr val="FF0000"/>
                </a:solidFill>
              </a:rPr>
              <a:t>本模式利用多層次迴歸建構並無特別必要，各行政區對於</a:t>
            </a:r>
            <a:r>
              <a:rPr lang="en-US" altLang="zh-TW" dirty="0" err="1">
                <a:solidFill>
                  <a:srgbClr val="FF0000"/>
                </a:solidFill>
              </a:rPr>
              <a:t>YouBike</a:t>
            </a:r>
            <a:r>
              <a:rPr lang="en-US" altLang="zh-TW" dirty="0">
                <a:solidFill>
                  <a:srgbClr val="FF0000"/>
                </a:solidFill>
              </a:rPr>
              <a:t> 2.0</a:t>
            </a:r>
            <a:r>
              <a:rPr lang="zh-TW" altLang="en-US" dirty="0">
                <a:solidFill>
                  <a:srgbClr val="FF0000"/>
                </a:solidFill>
              </a:rPr>
              <a:t>的騎乘比例僅微幅差異</a:t>
            </a:r>
          </a:p>
        </p:txBody>
      </p:sp>
    </p:spTree>
    <p:extLst>
      <p:ext uri="{BB962C8B-B14F-4D97-AF65-F5344CB8AC3E}">
        <p14:creationId xmlns:p14="http://schemas.microsoft.com/office/powerpoint/2010/main" val="235772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5" grpId="0" animBg="1"/>
      <p:bldP spid="16" grpId="0" animBg="1"/>
      <p:bldP spid="17" grpId="0"/>
      <p:bldP spid="25" grpId="0" animBg="1"/>
      <p:bldP spid="30" grpId="0"/>
      <p:bldP spid="32" grpId="0" animBg="1"/>
      <p:bldP spid="33" grpId="0" animBg="1"/>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195B3989-CBD7-424E-818D-B45AADB611B9}"/>
              </a:ext>
            </a:extLst>
          </p:cNvPr>
          <p:cNvSpPr txBox="1"/>
          <p:nvPr/>
        </p:nvSpPr>
        <p:spPr>
          <a:xfrm>
            <a:off x="984740" y="1505529"/>
            <a:ext cx="10369060" cy="5016758"/>
          </a:xfrm>
          <a:prstGeom prst="rect">
            <a:avLst/>
          </a:prstGeom>
          <a:noFill/>
        </p:spPr>
        <p:txBody>
          <a:bodyPr wrap="square">
            <a:spAutoFit/>
          </a:bodyPr>
          <a:lstStyle>
            <a:defPPr>
              <a:defRPr lang="zh-TW"/>
            </a:defPPr>
            <a:lvl1pPr>
              <a:defRPr sz="2000">
                <a:effectLst/>
                <a:latin typeface="Times New Roman" panose="02020603050405020304" pitchFamily="18" charset="0"/>
                <a:ea typeface="Adobe 仿宋 Std R" panose="02020400000000000000" pitchFamily="18" charset="-128"/>
                <a:cs typeface="Times New Roman" panose="02020603050405020304" pitchFamily="18" charset="0"/>
              </a:defRPr>
            </a:lvl1pPr>
          </a:lstStyle>
          <a:p>
            <a:pPr marL="342900" indent="-342900">
              <a:buFont typeface="Arial" panose="020B0604020202020204" pitchFamily="34" charset="0"/>
              <a:buChar char="•"/>
            </a:pPr>
            <a:r>
              <a:rPr lang="zh-TW" altLang="en-US" sz="2400" dirty="0"/>
              <a:t>影響站點租還量的關鍵因子：</a:t>
            </a:r>
            <a:endParaRPr lang="en-US" altLang="zh-TW" sz="2400" dirty="0"/>
          </a:p>
          <a:p>
            <a:pPr marL="800100" lvl="1" indent="-342900">
              <a:buFont typeface="Wingdings" panose="05000000000000000000" pitchFamily="2" charset="2"/>
              <a:buChar char="ü"/>
            </a:pP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站點車樁數</a:t>
            </a:r>
            <a:endPar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endParaRPr>
          </a:p>
          <a:p>
            <a:pPr marL="800100" lvl="1" indent="-342900">
              <a:buFont typeface="Wingdings" panose="05000000000000000000" pitchFamily="2" charset="2"/>
              <a:buChar char="ü"/>
            </a:pP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與捷運站距離</a:t>
            </a:r>
            <a:endPar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endParaRPr>
          </a:p>
          <a:p>
            <a:pPr marL="800100" lvl="1" indent="-342900">
              <a:buFont typeface="Wingdings" panose="05000000000000000000" pitchFamily="2" charset="2"/>
              <a:buChar char="ü"/>
            </a:pP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商家數</a:t>
            </a:r>
            <a:endPar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endParaRPr>
          </a:p>
          <a:p>
            <a:pPr marL="800100" lvl="1" indent="-342900">
              <a:buFont typeface="Wingdings" panose="05000000000000000000" pitchFamily="2" charset="2"/>
              <a:buChar char="ü"/>
            </a:pP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是否有大專院校</a:t>
            </a:r>
            <a:endParaRPr lang="en-US" altLang="zh-TW" sz="2400" dirty="0">
              <a:latin typeface="Times New Roman" panose="02020603050405020304" pitchFamily="18" charset="0"/>
              <a:ea typeface="Adobe 仿宋 Std R" panose="02020400000000000000" pitchFamily="18" charset="-128"/>
              <a:cs typeface="Times New Roman" panose="02020603050405020304" pitchFamily="18" charset="0"/>
            </a:endParaRPr>
          </a:p>
          <a:p>
            <a:pPr marL="342900" indent="-342900">
              <a:buFont typeface="Arial" panose="020B0604020202020204" pitchFamily="34" charset="0"/>
              <a:buChar char="•"/>
            </a:pPr>
            <a:r>
              <a:rPr lang="zh-TW" altLang="en-US" sz="2400" dirty="0"/>
              <a:t>多階層模型：位於中正區、文山區、中山區、信義區等地的</a:t>
            </a:r>
            <a:r>
              <a:rPr lang="en-US" altLang="zh-TW" sz="2400" dirty="0" err="1"/>
              <a:t>YouBike</a:t>
            </a:r>
            <a:r>
              <a:rPr lang="en-US" altLang="zh-TW" sz="2400" dirty="0"/>
              <a:t> 2.0</a:t>
            </a:r>
            <a:r>
              <a:rPr lang="zh-TW" altLang="en-US" sz="2400" dirty="0"/>
              <a:t>租還量受「與捷運站距離」之影響較其他地區為高；而在大同區受「站點車樁數」的影響明顯甚鉅；地理加權迴歸：兩系統於市中心區域受車樁數影響較低，然在近郊區域，車樁數愈多租還量即明顯高出許多</a:t>
            </a:r>
            <a:endParaRPr lang="en-US" altLang="zh-TW" sz="2400" dirty="0"/>
          </a:p>
          <a:p>
            <a:pPr marL="342900" indent="-342900">
              <a:buFont typeface="Arial" panose="020B0604020202020204" pitchFamily="34" charset="0"/>
              <a:buChar char="•"/>
            </a:pPr>
            <a:r>
              <a:rPr lang="zh-TW" altLang="en-US" sz="2400" dirty="0"/>
              <a:t>影響起訖對騎乘量 </a:t>
            </a:r>
            <a:r>
              <a:rPr lang="en-US" altLang="zh-TW" sz="2400" dirty="0" err="1"/>
              <a:t>YouBike</a:t>
            </a:r>
            <a:r>
              <a:rPr lang="zh-TW" altLang="en-US" sz="2400" dirty="0"/>
              <a:t> </a:t>
            </a:r>
            <a:r>
              <a:rPr lang="en-US" altLang="zh-TW" sz="2400" dirty="0"/>
              <a:t>2.0</a:t>
            </a:r>
            <a:r>
              <a:rPr lang="zh-TW" altLang="en-US" sz="2400" dirty="0"/>
              <a:t> 占比的關鍵因子：</a:t>
            </a:r>
            <a:endParaRPr lang="en-US" altLang="zh-TW" sz="2400" dirty="0"/>
          </a:p>
          <a:p>
            <a:pPr marL="914400" lvl="1" indent="-457200">
              <a:buFont typeface="Wingdings" panose="05000000000000000000" pitchFamily="2" charset="2"/>
              <a:buChar char="ü"/>
            </a:pP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兩端點的車樁數愈多</a:t>
            </a:r>
            <a:endPar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endParaRPr>
          </a:p>
          <a:p>
            <a:pPr marL="914400" lvl="1" indent="-457200">
              <a:buFont typeface="Wingdings" panose="05000000000000000000" pitchFamily="2" charset="2"/>
              <a:buChar char="ü"/>
            </a:pP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舒適性（</a:t>
            </a:r>
            <a:r>
              <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rPr>
              <a:t> </a:t>
            </a:r>
            <a:r>
              <a:rPr lang="en-US" altLang="zh-TW" sz="2200" dirty="0" err="1">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rPr>
              <a:t> 1.0</a:t>
            </a: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 旅行時間）</a:t>
            </a:r>
            <a:endPar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endParaRPr>
          </a:p>
          <a:p>
            <a:pPr marL="914400" lvl="1" indent="-457200">
              <a:buFont typeface="Wingdings" panose="05000000000000000000" pitchFamily="2" charset="2"/>
              <a:buChar char="ü"/>
            </a:pP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對 </a:t>
            </a:r>
            <a:r>
              <a:rPr lang="en-US" altLang="zh-TW" sz="2200" dirty="0" err="1">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rPr>
              <a:t> 1.0</a:t>
            </a: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 的依賴性</a:t>
            </a:r>
            <a:endPar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endParaRPr>
          </a:p>
          <a:p>
            <a:pPr marL="914400" lvl="1" indent="-457200">
              <a:buFont typeface="Wingdings" panose="05000000000000000000" pitchFamily="2" charset="2"/>
              <a:buChar char="ü"/>
            </a:pP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對</a:t>
            </a:r>
            <a:r>
              <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rPr>
              <a:t>Y</a:t>
            </a: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 </a:t>
            </a:r>
            <a:r>
              <a:rPr lang="en-US" altLang="zh-TW" sz="2200" dirty="0" err="1">
                <a:latin typeface="Times New Roman" panose="02020603050405020304" pitchFamily="18" charset="0"/>
                <a:ea typeface="Adobe 仿宋 Std R" panose="02020400000000000000" pitchFamily="18" charset="-128"/>
                <a:cs typeface="Times New Roman" panose="02020603050405020304" pitchFamily="18" charset="0"/>
              </a:rPr>
              <a:t>ouBike</a:t>
            </a:r>
            <a:r>
              <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rPr>
              <a:t> 2.0</a:t>
            </a: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 的適應性</a:t>
            </a:r>
            <a:endPar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5" name="文字方塊 4">
            <a:extLst>
              <a:ext uri="{FF2B5EF4-FFF2-40B4-BE49-F238E27FC236}">
                <a16:creationId xmlns:a16="http://schemas.microsoft.com/office/drawing/2014/main" id="{FC294EFF-1C4E-4FDF-B42D-A50E994FE6F6}"/>
              </a:ext>
            </a:extLst>
          </p:cNvPr>
          <p:cNvSpPr txBox="1"/>
          <p:nvPr/>
        </p:nvSpPr>
        <p:spPr>
          <a:xfrm>
            <a:off x="984740" y="633046"/>
            <a:ext cx="1239442"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結論</a:t>
            </a:r>
          </a:p>
        </p:txBody>
      </p:sp>
      <p:sp>
        <p:nvSpPr>
          <p:cNvPr id="6" name="投影片編號版面配置區 6">
            <a:extLst>
              <a:ext uri="{FF2B5EF4-FFF2-40B4-BE49-F238E27FC236}">
                <a16:creationId xmlns:a16="http://schemas.microsoft.com/office/drawing/2014/main" id="{24646178-6002-BCEF-691A-B5B13C11185B}"/>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22</a:t>
            </a:fld>
            <a:endParaRPr lang="zh-TW" altLang="en-US" sz="1600"/>
          </a:p>
        </p:txBody>
      </p:sp>
    </p:spTree>
    <p:extLst>
      <p:ext uri="{BB962C8B-B14F-4D97-AF65-F5344CB8AC3E}">
        <p14:creationId xmlns:p14="http://schemas.microsoft.com/office/powerpoint/2010/main" val="2561371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FC294EFF-1C4E-4FDF-B42D-A50E994FE6F6}"/>
              </a:ext>
            </a:extLst>
          </p:cNvPr>
          <p:cNvSpPr txBox="1"/>
          <p:nvPr/>
        </p:nvSpPr>
        <p:spPr>
          <a:xfrm>
            <a:off x="984740" y="633046"/>
            <a:ext cx="1239442"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建議</a:t>
            </a:r>
          </a:p>
        </p:txBody>
      </p:sp>
      <p:sp>
        <p:nvSpPr>
          <p:cNvPr id="11" name="文字方塊 10">
            <a:extLst>
              <a:ext uri="{FF2B5EF4-FFF2-40B4-BE49-F238E27FC236}">
                <a16:creationId xmlns:a16="http://schemas.microsoft.com/office/drawing/2014/main" id="{195B3989-CBD7-424E-818D-B45AADB611B9}"/>
              </a:ext>
            </a:extLst>
          </p:cNvPr>
          <p:cNvSpPr txBox="1"/>
          <p:nvPr/>
        </p:nvSpPr>
        <p:spPr>
          <a:xfrm>
            <a:off x="984740" y="1671856"/>
            <a:ext cx="10369060" cy="2308324"/>
          </a:xfrm>
          <a:prstGeom prst="rect">
            <a:avLst/>
          </a:prstGeom>
          <a:noFill/>
        </p:spPr>
        <p:txBody>
          <a:bodyPr wrap="square">
            <a:spAutoFit/>
          </a:bodyPr>
          <a:lstStyle>
            <a:defPPr>
              <a:defRPr lang="zh-TW"/>
            </a:defPPr>
            <a:lvl1pPr>
              <a:defRPr sz="2000">
                <a:effectLst/>
                <a:latin typeface="Times New Roman" panose="02020603050405020304" pitchFamily="18" charset="0"/>
                <a:ea typeface="Adobe 仿宋 Std R" panose="02020400000000000000" pitchFamily="18" charset="-128"/>
                <a:cs typeface="Times New Roman" panose="02020603050405020304" pitchFamily="18" charset="0"/>
              </a:defRPr>
            </a:lvl1pPr>
          </a:lstStyle>
          <a:p>
            <a:pPr marL="342900" indent="-342900">
              <a:buFont typeface="Arial" panose="020B0604020202020204" pitchFamily="34" charset="0"/>
              <a:buChar char="•"/>
            </a:pPr>
            <a:r>
              <a:rPr lang="zh-TW" altLang="en-US" sz="2400" dirty="0">
                <a:latin typeface="Times New Roman" panose="02020603050405020304" pitchFamily="18" charset="0"/>
                <a:ea typeface="Adobe 仿宋 Std R" panose="02020400000000000000" pitchFamily="18" charset="-128"/>
                <a:cs typeface="Times New Roman" panose="02020603050405020304" pitchFamily="18" charset="0"/>
              </a:rPr>
              <a:t>本研究最大限制在於僅透過二手資料探討社經變量與環境因素等對於租還量或騎乘量的影響。</a:t>
            </a:r>
            <a:endParaRPr lang="en-US" altLang="zh-TW" sz="2400" dirty="0">
              <a:latin typeface="Times New Roman" panose="02020603050405020304" pitchFamily="18" charset="0"/>
              <a:ea typeface="Adobe 仿宋 Std R" panose="02020400000000000000" pitchFamily="18" charset="-128"/>
              <a:cs typeface="Times New Roman" panose="02020603050405020304" pitchFamily="18" charset="0"/>
            </a:endParaRPr>
          </a:p>
          <a:p>
            <a:pPr marL="342900" indent="-342900">
              <a:buFont typeface="Arial" panose="020B0604020202020204" pitchFamily="34" charset="0"/>
              <a:buChar char="•"/>
            </a:pPr>
            <a:endParaRPr lang="en-US" altLang="zh-TW" sz="2400" dirty="0">
              <a:latin typeface="Times New Roman" panose="02020603050405020304" pitchFamily="18" charset="0"/>
              <a:ea typeface="Adobe 仿宋 Std R" panose="02020400000000000000" pitchFamily="18" charset="-128"/>
              <a:cs typeface="Times New Roman" panose="02020603050405020304" pitchFamily="18" charset="0"/>
            </a:endParaRPr>
          </a:p>
          <a:p>
            <a:pPr marL="342900" indent="-342900">
              <a:buFont typeface="Arial" panose="020B0604020202020204" pitchFamily="34" charset="0"/>
              <a:buChar char="•"/>
            </a:pPr>
            <a:r>
              <a:rPr lang="zh-TW" altLang="en-US" sz="2400" dirty="0"/>
              <a:t>事實上在 </a:t>
            </a:r>
            <a:r>
              <a:rPr lang="en-US" altLang="zh-TW" sz="2400" dirty="0" err="1"/>
              <a:t>YouBike</a:t>
            </a:r>
            <a:r>
              <a:rPr lang="zh-TW" altLang="en-US" sz="2400" dirty="0"/>
              <a:t> 系統間選擇的最大要素應為旅運行為人的主觀意識與特質，惟本研究為蒐集第一手個人相關數據，故所得結果在實務營運或政策研擬上較難提供具體建議。</a:t>
            </a:r>
            <a:endParaRPr lang="en-US" altLang="zh-TW" sz="2400" dirty="0">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6" name="投影片編號版面配置區 6">
            <a:extLst>
              <a:ext uri="{FF2B5EF4-FFF2-40B4-BE49-F238E27FC236}">
                <a16:creationId xmlns:a16="http://schemas.microsoft.com/office/drawing/2014/main" id="{0AE6CC81-E158-02C8-87DD-E78D455B34ED}"/>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23</a:t>
            </a:fld>
            <a:endParaRPr lang="zh-TW" altLang="en-US" sz="1600"/>
          </a:p>
        </p:txBody>
      </p:sp>
    </p:spTree>
    <p:extLst>
      <p:ext uri="{BB962C8B-B14F-4D97-AF65-F5344CB8AC3E}">
        <p14:creationId xmlns:p14="http://schemas.microsoft.com/office/powerpoint/2010/main" val="3775759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FC294EFF-1C4E-4FDF-B42D-A50E994FE6F6}"/>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期末報告</a:t>
            </a:r>
          </a:p>
        </p:txBody>
      </p:sp>
      <p:sp>
        <p:nvSpPr>
          <p:cNvPr id="6" name="投影片編號版面配置區 6">
            <a:extLst>
              <a:ext uri="{FF2B5EF4-FFF2-40B4-BE49-F238E27FC236}">
                <a16:creationId xmlns:a16="http://schemas.microsoft.com/office/drawing/2014/main" id="{0AE6CC81-E158-02C8-87DD-E78D455B34ED}"/>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24</a:t>
            </a:fld>
            <a:endParaRPr lang="zh-TW" altLang="en-US" sz="1600"/>
          </a:p>
        </p:txBody>
      </p:sp>
      <p:sp>
        <p:nvSpPr>
          <p:cNvPr id="7" name="文字方塊 6">
            <a:extLst>
              <a:ext uri="{FF2B5EF4-FFF2-40B4-BE49-F238E27FC236}">
                <a16:creationId xmlns:a16="http://schemas.microsoft.com/office/drawing/2014/main" id="{FDBF9A93-021A-A55E-877F-EFCD470A59AA}"/>
              </a:ext>
            </a:extLst>
          </p:cNvPr>
          <p:cNvSpPr txBox="1"/>
          <p:nvPr/>
        </p:nvSpPr>
        <p:spPr>
          <a:xfrm>
            <a:off x="1058631" y="1699565"/>
            <a:ext cx="10369060" cy="769441"/>
          </a:xfrm>
          <a:prstGeom prst="rect">
            <a:avLst/>
          </a:prstGeom>
          <a:noFill/>
        </p:spPr>
        <p:txBody>
          <a:bodyPr wrap="square">
            <a:spAutoFit/>
          </a:bodyPr>
          <a:lstStyle>
            <a:defPPr>
              <a:defRPr lang="zh-TW"/>
            </a:defPPr>
            <a:lvl1pPr>
              <a:defRPr sz="2000">
                <a:effectLst/>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en-US" sz="2400" dirty="0">
                <a:latin typeface="Times New Roman" panose="02020603050405020304" pitchFamily="18" charset="0"/>
                <a:ea typeface="Adobe 仿宋 Std R" panose="02020400000000000000" pitchFamily="18" charset="-128"/>
                <a:cs typeface="Times New Roman" panose="02020603050405020304" pitchFamily="18" charset="0"/>
              </a:rPr>
              <a:t>本期末報告</a:t>
            </a:r>
            <a:r>
              <a:rPr lang="zh-TW" altLang="en-US" sz="2400" dirty="0"/>
              <a:t>書面資料、簡報檔、程式碼詳見此：</a:t>
            </a:r>
            <a:endParaRPr lang="en-US" altLang="zh-TW" sz="2400" dirty="0"/>
          </a:p>
          <a:p>
            <a:r>
              <a:rPr lang="en-US" altLang="zh-TW" dirty="0">
                <a:hlinkClick r:id="rId2"/>
              </a:rPr>
              <a:t>https://chiajung-yeh.github.io/Travel-Demand-Analysis/term-project.html#term-project</a:t>
            </a:r>
            <a:endParaRPr lang="en-US" altLang="zh-TW" dirty="0">
              <a:latin typeface="Times New Roman" panose="02020603050405020304" pitchFamily="18" charset="0"/>
              <a:ea typeface="Adobe 仿宋 Std R"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328692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E63A98B-0D38-5424-8807-E8CBB53930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91" y="1167936"/>
            <a:ext cx="9245351" cy="5690064"/>
          </a:xfrm>
          <a:prstGeom prst="rect">
            <a:avLst/>
          </a:prstGeom>
        </p:spPr>
      </p:pic>
      <p:sp>
        <p:nvSpPr>
          <p:cNvPr id="4" name="文字方塊 3">
            <a:extLst>
              <a:ext uri="{FF2B5EF4-FFF2-40B4-BE49-F238E27FC236}">
                <a16:creationId xmlns:a16="http://schemas.microsoft.com/office/drawing/2014/main" id="{0B8D6DBF-93D8-423C-8E23-2EB38BAB028D}"/>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研究概要</a:t>
            </a:r>
          </a:p>
        </p:txBody>
      </p:sp>
      <p:sp>
        <p:nvSpPr>
          <p:cNvPr id="26" name="投影片編號版面配置區 6">
            <a:extLst>
              <a:ext uri="{FF2B5EF4-FFF2-40B4-BE49-F238E27FC236}">
                <a16:creationId xmlns:a16="http://schemas.microsoft.com/office/drawing/2014/main" id="{F60B8B2B-6F16-7027-FD26-3390EB4CCDF0}"/>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3</a:t>
            </a:fld>
            <a:endParaRPr lang="zh-TW" altLang="en-US" sz="1600"/>
          </a:p>
        </p:txBody>
      </p:sp>
      <p:sp>
        <p:nvSpPr>
          <p:cNvPr id="27" name="文字方塊 26">
            <a:extLst>
              <a:ext uri="{FF2B5EF4-FFF2-40B4-BE49-F238E27FC236}">
                <a16:creationId xmlns:a16="http://schemas.microsoft.com/office/drawing/2014/main" id="{FCEAE55E-1946-B47F-1252-85B911ECE4B9}"/>
              </a:ext>
            </a:extLst>
          </p:cNvPr>
          <p:cNvSpPr txBox="1"/>
          <p:nvPr/>
        </p:nvSpPr>
        <p:spPr>
          <a:xfrm>
            <a:off x="3651734" y="411511"/>
            <a:ext cx="4329913" cy="830997"/>
          </a:xfrm>
          <a:prstGeom prst="rect">
            <a:avLst/>
          </a:prstGeom>
          <a:noFill/>
        </p:spPr>
        <p:txBody>
          <a:bodyPr wrap="square">
            <a:spAutoFit/>
          </a:bodyPr>
          <a:lstStyle/>
          <a:p>
            <a:r>
              <a:rPr lang="en-US" altLang="zh-TW" sz="2400" b="1" dirty="0" err="1">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2400" b="1" dirty="0">
                <a:latin typeface="Times New Roman" panose="02020603050405020304" pitchFamily="18" charset="0"/>
                <a:ea typeface="Adobe 仿宋 Std R" panose="02020400000000000000" pitchFamily="18" charset="-128"/>
                <a:cs typeface="Times New Roman" panose="02020603050405020304" pitchFamily="18" charset="0"/>
              </a:rPr>
              <a:t> 2.0 </a:t>
            </a: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騎乘量快速成長</a:t>
            </a:r>
            <a:endParaRPr lang="en-US" altLang="zh-TW" sz="2400" b="1" dirty="0">
              <a:latin typeface="Times New Roman" panose="02020603050405020304" pitchFamily="18" charset="0"/>
              <a:ea typeface="Adobe 仿宋 Std R" panose="02020400000000000000" pitchFamily="18" charset="-128"/>
              <a:cs typeface="Times New Roman" panose="02020603050405020304" pitchFamily="18" charset="0"/>
            </a:endParaRPr>
          </a:p>
          <a:p>
            <a:r>
              <a:rPr lang="en-US" altLang="zh-TW" sz="2400" b="1" dirty="0">
                <a:latin typeface="Times New Roman" panose="02020603050405020304" pitchFamily="18" charset="0"/>
                <a:ea typeface="Adobe 仿宋 Std R" panose="02020400000000000000" pitchFamily="18" charset="-128"/>
                <a:cs typeface="Times New Roman" panose="02020603050405020304" pitchFamily="18" charset="0"/>
              </a:rPr>
              <a:t>2021</a:t>
            </a: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年</a:t>
            </a:r>
            <a:r>
              <a:rPr lang="en-US" altLang="zh-TW" sz="2400" b="1" dirty="0">
                <a:latin typeface="Times New Roman" panose="02020603050405020304" pitchFamily="18" charset="0"/>
                <a:ea typeface="Adobe 仿宋 Std R" panose="02020400000000000000" pitchFamily="18" charset="-128"/>
                <a:cs typeface="Times New Roman" panose="02020603050405020304" pitchFamily="18" charset="0"/>
              </a:rPr>
              <a:t>11</a:t>
            </a: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月超過 </a:t>
            </a:r>
            <a:r>
              <a:rPr lang="en-US" altLang="zh-TW" sz="2400" b="1" dirty="0" err="1">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2400" b="1" dirty="0">
                <a:latin typeface="Times New Roman" panose="02020603050405020304" pitchFamily="18" charset="0"/>
                <a:ea typeface="Adobe 仿宋 Std R" panose="02020400000000000000" pitchFamily="18" charset="-128"/>
                <a:cs typeface="Times New Roman" panose="02020603050405020304" pitchFamily="18" charset="0"/>
              </a:rPr>
              <a:t> 1.0 </a:t>
            </a:r>
            <a:endPar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31" name="文字方塊 30">
            <a:extLst>
              <a:ext uri="{FF2B5EF4-FFF2-40B4-BE49-F238E27FC236}">
                <a16:creationId xmlns:a16="http://schemas.microsoft.com/office/drawing/2014/main" id="{A21A3588-3513-F0C6-7219-E42CFE211382}"/>
              </a:ext>
            </a:extLst>
          </p:cNvPr>
          <p:cNvSpPr txBox="1"/>
          <p:nvPr/>
        </p:nvSpPr>
        <p:spPr>
          <a:xfrm>
            <a:off x="9643783" y="3351279"/>
            <a:ext cx="2446618" cy="461665"/>
          </a:xfrm>
          <a:prstGeom prst="rect">
            <a:avLst/>
          </a:prstGeom>
          <a:noFill/>
        </p:spPr>
        <p:txBody>
          <a:bodyPr wrap="square">
            <a:spAutoFit/>
          </a:bodyPr>
          <a:lstStyle/>
          <a:p>
            <a:r>
              <a:rPr lang="zh-TW" altLang="en-US" sz="2400" b="1" dirty="0">
                <a:effectLst>
                  <a:outerShdw blurRad="38100" dist="38100" dir="2700000" algn="tl">
                    <a:srgbClr val="000000">
                      <a:alpha val="43137"/>
                    </a:srgbClr>
                  </a:outerShdw>
                </a:effectLst>
                <a:latin typeface="Times New Roman" panose="02020603050405020304" pitchFamily="18" charset="0"/>
                <a:ea typeface="Adobe 仿宋 Std R" panose="02020400000000000000" pitchFamily="18" charset="-128"/>
                <a:cs typeface="Times New Roman" panose="02020603050405020304" pitchFamily="18" charset="0"/>
              </a:rPr>
              <a:t>系統間如何選擇</a:t>
            </a:r>
          </a:p>
        </p:txBody>
      </p:sp>
      <p:sp>
        <p:nvSpPr>
          <p:cNvPr id="32" name="文字方塊 31">
            <a:extLst>
              <a:ext uri="{FF2B5EF4-FFF2-40B4-BE49-F238E27FC236}">
                <a16:creationId xmlns:a16="http://schemas.microsoft.com/office/drawing/2014/main" id="{3E758F36-6FD0-E820-C33B-3FBF04C2FAAC}"/>
              </a:ext>
            </a:extLst>
          </p:cNvPr>
          <p:cNvSpPr txBox="1"/>
          <p:nvPr/>
        </p:nvSpPr>
        <p:spPr>
          <a:xfrm>
            <a:off x="9643783" y="2344515"/>
            <a:ext cx="2446618" cy="461665"/>
          </a:xfrm>
          <a:prstGeom prst="rect">
            <a:avLst/>
          </a:prstGeom>
          <a:noFill/>
        </p:spPr>
        <p:txBody>
          <a:bodyPr wrap="square">
            <a:spAutoFit/>
          </a:bodyPr>
          <a:lstStyle/>
          <a:p>
            <a:r>
              <a:rPr lang="zh-TW" altLang="en-US" sz="2400" b="1" dirty="0">
                <a:effectLst>
                  <a:outerShdw blurRad="38100" dist="38100" dir="2700000" algn="tl">
                    <a:srgbClr val="000000">
                      <a:alpha val="43137"/>
                    </a:srgbClr>
                  </a:outerShdw>
                </a:effectLst>
                <a:latin typeface="Times New Roman" panose="02020603050405020304" pitchFamily="18" charset="0"/>
                <a:ea typeface="Adobe 仿宋 Std R" panose="02020400000000000000" pitchFamily="18" charset="-128"/>
                <a:cs typeface="Times New Roman" panose="02020603050405020304" pitchFamily="18" charset="0"/>
              </a:rPr>
              <a:t>各系統具優劣勢</a:t>
            </a:r>
          </a:p>
        </p:txBody>
      </p:sp>
      <p:sp>
        <p:nvSpPr>
          <p:cNvPr id="33" name="文字方塊 32">
            <a:extLst>
              <a:ext uri="{FF2B5EF4-FFF2-40B4-BE49-F238E27FC236}">
                <a16:creationId xmlns:a16="http://schemas.microsoft.com/office/drawing/2014/main" id="{D156975C-E622-240C-A6AC-220DE1A338F7}"/>
              </a:ext>
            </a:extLst>
          </p:cNvPr>
          <p:cNvSpPr txBox="1"/>
          <p:nvPr/>
        </p:nvSpPr>
        <p:spPr>
          <a:xfrm>
            <a:off x="9719983" y="4358043"/>
            <a:ext cx="2294218" cy="461665"/>
          </a:xfrm>
          <a:prstGeom prst="rect">
            <a:avLst/>
          </a:prstGeom>
          <a:noFill/>
        </p:spPr>
        <p:txBody>
          <a:bodyPr wrap="square">
            <a:spAutoFit/>
          </a:bodyPr>
          <a:lstStyle/>
          <a:p>
            <a:pPr algn="ctr"/>
            <a:r>
              <a:rPr lang="zh-TW" altLang="en-US" sz="2400" b="1" dirty="0">
                <a:effectLst>
                  <a:outerShdw blurRad="38100" dist="38100" dir="2700000" algn="tl">
                    <a:srgbClr val="000000">
                      <a:alpha val="43137"/>
                    </a:srgbClr>
                  </a:outerShdw>
                </a:effectLst>
                <a:latin typeface="Times New Roman" panose="02020603050405020304" pitchFamily="18" charset="0"/>
                <a:ea typeface="Adobe 仿宋 Std R" panose="02020400000000000000" pitchFamily="18" charset="-128"/>
                <a:cs typeface="Times New Roman" panose="02020603050405020304" pitchFamily="18" charset="0"/>
              </a:rPr>
              <a:t>選擇因素？</a:t>
            </a:r>
          </a:p>
        </p:txBody>
      </p:sp>
      <p:sp>
        <p:nvSpPr>
          <p:cNvPr id="5" name="箭號: 向下 4">
            <a:extLst>
              <a:ext uri="{FF2B5EF4-FFF2-40B4-BE49-F238E27FC236}">
                <a16:creationId xmlns:a16="http://schemas.microsoft.com/office/drawing/2014/main" id="{FD4D7118-254B-AD4C-6EF2-0CF3C1871DE6}"/>
              </a:ext>
            </a:extLst>
          </p:cNvPr>
          <p:cNvSpPr/>
          <p:nvPr/>
        </p:nvSpPr>
        <p:spPr>
          <a:xfrm>
            <a:off x="10703401" y="2866079"/>
            <a:ext cx="327382" cy="461665"/>
          </a:xfrm>
          <a:prstGeom prst="downArrow">
            <a:avLst/>
          </a:prstGeom>
          <a:solidFill>
            <a:schemeClr val="bg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箭號: 向下 33">
            <a:extLst>
              <a:ext uri="{FF2B5EF4-FFF2-40B4-BE49-F238E27FC236}">
                <a16:creationId xmlns:a16="http://schemas.microsoft.com/office/drawing/2014/main" id="{1C213C61-6575-C4F0-3027-4F9914DE07D1}"/>
              </a:ext>
            </a:extLst>
          </p:cNvPr>
          <p:cNvSpPr/>
          <p:nvPr/>
        </p:nvSpPr>
        <p:spPr>
          <a:xfrm>
            <a:off x="10703401" y="3854661"/>
            <a:ext cx="327382" cy="461665"/>
          </a:xfrm>
          <a:prstGeom prst="downArrow">
            <a:avLst/>
          </a:prstGeom>
          <a:solidFill>
            <a:schemeClr val="bg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51544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0B8D6DBF-93D8-423C-8E23-2EB38BAB028D}"/>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研究概要</a:t>
            </a:r>
          </a:p>
        </p:txBody>
      </p:sp>
      <p:sp>
        <p:nvSpPr>
          <p:cNvPr id="26" name="投影片編號版面配置區 6">
            <a:extLst>
              <a:ext uri="{FF2B5EF4-FFF2-40B4-BE49-F238E27FC236}">
                <a16:creationId xmlns:a16="http://schemas.microsoft.com/office/drawing/2014/main" id="{F60B8B2B-6F16-7027-FD26-3390EB4CCDF0}"/>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4</a:t>
            </a:fld>
            <a:endParaRPr lang="zh-TW" altLang="en-US" sz="1600"/>
          </a:p>
        </p:txBody>
      </p:sp>
      <p:sp>
        <p:nvSpPr>
          <p:cNvPr id="29" name="文字方塊 28">
            <a:extLst>
              <a:ext uri="{FF2B5EF4-FFF2-40B4-BE49-F238E27FC236}">
                <a16:creationId xmlns:a16="http://schemas.microsoft.com/office/drawing/2014/main" id="{6C16D401-5650-78B7-AA7D-AE2663ED1E8B}"/>
              </a:ext>
            </a:extLst>
          </p:cNvPr>
          <p:cNvSpPr txBox="1"/>
          <p:nvPr/>
        </p:nvSpPr>
        <p:spPr>
          <a:xfrm>
            <a:off x="984740" y="1468965"/>
            <a:ext cx="4591782"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文獻回顧</a:t>
            </a:r>
          </a:p>
        </p:txBody>
      </p:sp>
      <p:graphicFrame>
        <p:nvGraphicFramePr>
          <p:cNvPr id="5" name="表格 5">
            <a:extLst>
              <a:ext uri="{FF2B5EF4-FFF2-40B4-BE49-F238E27FC236}">
                <a16:creationId xmlns:a16="http://schemas.microsoft.com/office/drawing/2014/main" id="{068987D6-A90A-7598-ECCD-60E0663B5EE9}"/>
              </a:ext>
            </a:extLst>
          </p:cNvPr>
          <p:cNvGraphicFramePr>
            <a:graphicFrameLocks noGrp="1"/>
          </p:cNvGraphicFramePr>
          <p:nvPr>
            <p:extLst>
              <p:ext uri="{D42A27DB-BD31-4B8C-83A1-F6EECF244321}">
                <p14:modId xmlns:p14="http://schemas.microsoft.com/office/powerpoint/2010/main" val="2858141495"/>
              </p:ext>
            </p:extLst>
          </p:nvPr>
        </p:nvGraphicFramePr>
        <p:xfrm>
          <a:off x="1104764" y="2120218"/>
          <a:ext cx="10329854" cy="3200400"/>
        </p:xfrm>
        <a:graphic>
          <a:graphicData uri="http://schemas.openxmlformats.org/drawingml/2006/table">
            <a:tbl>
              <a:tblPr firstRow="1" bandRow="1">
                <a:tableStyleId>{EB344D84-9AFB-497E-A393-DC336BA19D2E}</a:tableStyleId>
              </a:tblPr>
              <a:tblGrid>
                <a:gridCol w="2599457">
                  <a:extLst>
                    <a:ext uri="{9D8B030D-6E8A-4147-A177-3AD203B41FA5}">
                      <a16:colId xmlns:a16="http://schemas.microsoft.com/office/drawing/2014/main" val="2903562809"/>
                    </a:ext>
                  </a:extLst>
                </a:gridCol>
                <a:gridCol w="2806002">
                  <a:extLst>
                    <a:ext uri="{9D8B030D-6E8A-4147-A177-3AD203B41FA5}">
                      <a16:colId xmlns:a16="http://schemas.microsoft.com/office/drawing/2014/main" val="1493736115"/>
                    </a:ext>
                  </a:extLst>
                </a:gridCol>
                <a:gridCol w="4924395">
                  <a:extLst>
                    <a:ext uri="{9D8B030D-6E8A-4147-A177-3AD203B41FA5}">
                      <a16:colId xmlns:a16="http://schemas.microsoft.com/office/drawing/2014/main" val="3380696479"/>
                    </a:ext>
                  </a:extLst>
                </a:gridCol>
              </a:tblGrid>
              <a:tr h="370840">
                <a:tc>
                  <a:txBody>
                    <a:bodyPr/>
                    <a:lstStyle/>
                    <a:p>
                      <a:pPr algn="ctr"/>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作者（年份）</a:t>
                      </a:r>
                    </a:p>
                  </a:txBody>
                  <a:tcPr anchor="ctr"/>
                </a:tc>
                <a:tc>
                  <a:txBody>
                    <a:bodyPr/>
                    <a:lstStyle/>
                    <a:p>
                      <a:pPr algn="ctr"/>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研究方法</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主要影響因子</a:t>
                      </a:r>
                    </a:p>
                  </a:txBody>
                  <a:tcPr anchor="ctr"/>
                </a:tc>
                <a:extLst>
                  <a:ext uri="{0D108BD9-81ED-4DB2-BD59-A6C34878D82A}">
                    <a16:rowId xmlns:a16="http://schemas.microsoft.com/office/drawing/2014/main" val="3246207959"/>
                  </a:ext>
                </a:extLst>
              </a:tr>
              <a:tr h="370840">
                <a:tc>
                  <a:txBody>
                    <a:bodyPr/>
                    <a:lstStyle/>
                    <a:p>
                      <a:pPr algn="ctr"/>
                      <a:r>
                        <a:rPr lang="zh-TW"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陳柏僑（</a:t>
                      </a:r>
                      <a:r>
                        <a:rPr lang="en-US"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2014</a:t>
                      </a:r>
                      <a:r>
                        <a:rPr lang="zh-TW"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endParaRPr>
                    </a:p>
                  </a:txBody>
                  <a:tcPr anchor="ctr"/>
                </a:tc>
                <a:tc>
                  <a:txBody>
                    <a:bodyPr/>
                    <a:lstStyle/>
                    <a:p>
                      <a:pPr algn="l"/>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一般線性迴歸</a:t>
                      </a:r>
                      <a:endParaRPr lang="en-US" altLang="zh-TW" sz="2000" dirty="0">
                        <a:latin typeface="Times New Roman" panose="02020603050405020304" pitchFamily="18" charset="0"/>
                        <a:ea typeface="Adobe 仿宋 Std R" panose="02020400000000000000" pitchFamily="18" charset="-128"/>
                        <a:cs typeface="Times New Roman" panose="02020603050405020304" pitchFamily="18" charset="0"/>
                      </a:endParaRPr>
                    </a:p>
                    <a:p>
                      <a:pPr algn="l"/>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逐步迴歸法</a:t>
                      </a:r>
                    </a:p>
                  </a:txBody>
                  <a:tcPr anchor="ctr"/>
                </a:tc>
                <a:tc>
                  <a:txBody>
                    <a:bodyPr/>
                    <a:lstStyle/>
                    <a:p>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居住人口數、從業員工人數、旅次吸引點數量、學校數、公共運輸場站數</a:t>
                      </a:r>
                    </a:p>
                  </a:txBody>
                  <a:tcPr anchor="ctr"/>
                </a:tc>
                <a:extLst>
                  <a:ext uri="{0D108BD9-81ED-4DB2-BD59-A6C34878D82A}">
                    <a16:rowId xmlns:a16="http://schemas.microsoft.com/office/drawing/2014/main" val="873267617"/>
                  </a:ext>
                </a:extLst>
              </a:tr>
              <a:tr h="370840">
                <a:tc>
                  <a:txBody>
                    <a:bodyPr/>
                    <a:lstStyle/>
                    <a:p>
                      <a:pPr algn="ctr"/>
                      <a:r>
                        <a:rPr lang="zh-TW"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黃美禎（</a:t>
                      </a:r>
                      <a:r>
                        <a:rPr lang="en-US"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2020</a:t>
                      </a:r>
                      <a:r>
                        <a:rPr lang="zh-TW"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endParaRPr>
                    </a:p>
                  </a:txBody>
                  <a:tcPr anchor="ctr"/>
                </a:tc>
                <a:tc>
                  <a:txBody>
                    <a:bodyPr/>
                    <a:lstStyle/>
                    <a:p>
                      <a:pPr algn="l"/>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地理分析</a:t>
                      </a:r>
                      <a:endParaRPr lang="en-US" altLang="zh-TW" sz="2000" dirty="0">
                        <a:latin typeface="Times New Roman" panose="02020603050405020304" pitchFamily="18" charset="0"/>
                        <a:ea typeface="Adobe 仿宋 Std R" panose="02020400000000000000" pitchFamily="18" charset="-128"/>
                        <a:cs typeface="Times New Roman" panose="02020603050405020304" pitchFamily="18" charset="0"/>
                      </a:endParaRPr>
                    </a:p>
                    <a:p>
                      <a:pPr algn="l"/>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機器學習決策樹模型</a:t>
                      </a:r>
                    </a:p>
                  </a:txBody>
                  <a:tcPr anchor="ctr"/>
                </a:tc>
                <a:tc>
                  <a:txBody>
                    <a:bodyPr/>
                    <a:lstStyle/>
                    <a:p>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研究目的非尋找影響因子，而是藉預測運量，探索最佳選址位置</a:t>
                      </a:r>
                    </a:p>
                  </a:txBody>
                  <a:tcPr anchor="ctr"/>
                </a:tc>
                <a:extLst>
                  <a:ext uri="{0D108BD9-81ED-4DB2-BD59-A6C34878D82A}">
                    <a16:rowId xmlns:a16="http://schemas.microsoft.com/office/drawing/2014/main" val="1012582931"/>
                  </a:ext>
                </a:extLst>
              </a:tr>
              <a:tr h="370840">
                <a:tc>
                  <a:txBody>
                    <a:bodyPr/>
                    <a:lstStyle/>
                    <a:p>
                      <a:pPr algn="ctr"/>
                      <a:r>
                        <a:rPr lang="zh-TW"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呂千慈（</a:t>
                      </a:r>
                      <a:r>
                        <a:rPr lang="en-US"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2017</a:t>
                      </a:r>
                      <a:r>
                        <a:rPr lang="zh-TW"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一般線性迴歸</a:t>
                      </a:r>
                      <a:endParaRPr lang="en-US" altLang="zh-TW" sz="2000" dirty="0">
                        <a:latin typeface="Times New Roman" panose="02020603050405020304" pitchFamily="18" charset="0"/>
                        <a:ea typeface="Adobe 仿宋 Std R" panose="02020400000000000000" pitchFamily="18" charset="-128"/>
                        <a:cs typeface="Times New Roman" panose="02020603050405020304" pitchFamily="18" charset="0"/>
                      </a:endParaRPr>
                    </a:p>
                    <a:p>
                      <a:pPr algn="l"/>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多層次模型</a:t>
                      </a:r>
                    </a:p>
                  </a:txBody>
                  <a:tcPr anchor="ctr"/>
                </a:tc>
                <a:tc>
                  <a:txBody>
                    <a:bodyPr/>
                    <a:lstStyle/>
                    <a:p>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商業、住宅用地或公園周遭、氣溫與降雨、自行車道</a:t>
                      </a:r>
                    </a:p>
                  </a:txBody>
                  <a:tcPr anchor="ctr"/>
                </a:tc>
                <a:extLst>
                  <a:ext uri="{0D108BD9-81ED-4DB2-BD59-A6C34878D82A}">
                    <a16:rowId xmlns:a16="http://schemas.microsoft.com/office/drawing/2014/main" val="3978305467"/>
                  </a:ext>
                </a:extLst>
              </a:tr>
              <a:tr h="370840">
                <a:tc>
                  <a:txBody>
                    <a:bodyPr/>
                    <a:lstStyle/>
                    <a:p>
                      <a:pPr algn="ctr"/>
                      <a:r>
                        <a:rPr lang="zh-TW"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倪如霖（</a:t>
                      </a:r>
                      <a:r>
                        <a:rPr lang="en-US"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2016</a:t>
                      </a:r>
                      <a:r>
                        <a:rPr lang="zh-TW"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一般線性迴歸</a:t>
                      </a:r>
                      <a:endParaRPr lang="en-US" altLang="zh-TW" sz="2000" dirty="0">
                        <a:latin typeface="Times New Roman" panose="02020603050405020304" pitchFamily="18" charset="0"/>
                        <a:ea typeface="Adobe 仿宋 Std R" panose="02020400000000000000" pitchFamily="18" charset="-128"/>
                        <a:cs typeface="Times New Roman" panose="02020603050405020304" pitchFamily="18" charset="0"/>
                      </a:endParaRPr>
                    </a:p>
                    <a:p>
                      <a:pPr algn="l"/>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地理加權迴歸</a:t>
                      </a:r>
                    </a:p>
                  </a:txBody>
                  <a:tcPr anchor="ctr"/>
                </a:tc>
                <a:tc>
                  <a:txBody>
                    <a:bodyPr/>
                    <a:lstStyle/>
                    <a:p>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傳統市場面積、商業區面積、平均所得、車位數、汽車數、與捷運站距離</a:t>
                      </a:r>
                    </a:p>
                  </a:txBody>
                  <a:tcPr anchor="ctr"/>
                </a:tc>
                <a:extLst>
                  <a:ext uri="{0D108BD9-81ED-4DB2-BD59-A6C34878D82A}">
                    <a16:rowId xmlns:a16="http://schemas.microsoft.com/office/drawing/2014/main" val="3582863455"/>
                  </a:ext>
                </a:extLst>
              </a:tr>
            </a:tbl>
          </a:graphicData>
        </a:graphic>
      </p:graphicFrame>
      <p:sp>
        <p:nvSpPr>
          <p:cNvPr id="12" name="文字方塊 11">
            <a:extLst>
              <a:ext uri="{FF2B5EF4-FFF2-40B4-BE49-F238E27FC236}">
                <a16:creationId xmlns:a16="http://schemas.microsoft.com/office/drawing/2014/main" id="{B9B33B18-892D-4239-17FC-C8CA6196A33C}"/>
              </a:ext>
            </a:extLst>
          </p:cNvPr>
          <p:cNvSpPr txBox="1"/>
          <p:nvPr/>
        </p:nvSpPr>
        <p:spPr>
          <a:xfrm>
            <a:off x="3134497" y="5688478"/>
            <a:ext cx="6600630" cy="830997"/>
          </a:xfrm>
          <a:prstGeom prst="rect">
            <a:avLst/>
          </a:prstGeom>
          <a:noFill/>
        </p:spPr>
        <p:txBody>
          <a:bodyPr wrap="square">
            <a:spAutoFit/>
          </a:bodyPr>
          <a:lstStyle/>
          <a:p>
            <a:pPr marL="342900" indent="-342900">
              <a:buFont typeface="Arial" panose="020B0604020202020204" pitchFamily="34" charset="0"/>
              <a:buChar char="•"/>
            </a:pP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不同系統租還量的影響因素</a:t>
            </a:r>
            <a:endParaRPr lang="en-US" altLang="zh-TW" sz="2400" b="1" dirty="0">
              <a:latin typeface="Times New Roman" panose="02020603050405020304" pitchFamily="18" charset="0"/>
              <a:ea typeface="Adobe 仿宋 Std R" panose="02020400000000000000" pitchFamily="18" charset="-128"/>
              <a:cs typeface="Times New Roman" panose="02020603050405020304" pitchFamily="18" charset="0"/>
            </a:endParaRPr>
          </a:p>
          <a:p>
            <a:pPr marL="342900" indent="-342900">
              <a:buFont typeface="Arial" panose="020B0604020202020204" pitchFamily="34" charset="0"/>
              <a:buChar char="•"/>
            </a:pP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同一起訖對上不同系統間選擇之影響因素</a:t>
            </a:r>
          </a:p>
        </p:txBody>
      </p:sp>
      <p:sp>
        <p:nvSpPr>
          <p:cNvPr id="13" name="文字方塊 12">
            <a:extLst>
              <a:ext uri="{FF2B5EF4-FFF2-40B4-BE49-F238E27FC236}">
                <a16:creationId xmlns:a16="http://schemas.microsoft.com/office/drawing/2014/main" id="{B3AB03C5-6DC0-DF6A-A925-284CE33C2710}"/>
              </a:ext>
            </a:extLst>
          </p:cNvPr>
          <p:cNvSpPr txBox="1"/>
          <p:nvPr/>
        </p:nvSpPr>
        <p:spPr>
          <a:xfrm>
            <a:off x="984740" y="5842366"/>
            <a:ext cx="2149757"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研究缺口</a:t>
            </a:r>
          </a:p>
        </p:txBody>
      </p:sp>
    </p:spTree>
    <p:extLst>
      <p:ext uri="{BB962C8B-B14F-4D97-AF65-F5344CB8AC3E}">
        <p14:creationId xmlns:p14="http://schemas.microsoft.com/office/powerpoint/2010/main" val="2282187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矩形: 圓角 91">
            <a:extLst>
              <a:ext uri="{FF2B5EF4-FFF2-40B4-BE49-F238E27FC236}">
                <a16:creationId xmlns:a16="http://schemas.microsoft.com/office/drawing/2014/main" id="{DE50893E-488E-0D31-2AE1-29954DA02754}"/>
              </a:ext>
            </a:extLst>
          </p:cNvPr>
          <p:cNvSpPr/>
          <p:nvPr/>
        </p:nvSpPr>
        <p:spPr>
          <a:xfrm>
            <a:off x="8437400" y="4616849"/>
            <a:ext cx="3626521" cy="176201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圓角 89">
            <a:extLst>
              <a:ext uri="{FF2B5EF4-FFF2-40B4-BE49-F238E27FC236}">
                <a16:creationId xmlns:a16="http://schemas.microsoft.com/office/drawing/2014/main" id="{9B5F91B2-FB4E-D3D9-4AB7-8101334D52E5}"/>
              </a:ext>
            </a:extLst>
          </p:cNvPr>
          <p:cNvSpPr/>
          <p:nvPr/>
        </p:nvSpPr>
        <p:spPr>
          <a:xfrm>
            <a:off x="8437400" y="2755038"/>
            <a:ext cx="3626521" cy="1762012"/>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5DB6A928-2FAE-4D1B-9E7F-AD9A9F90F8AF}"/>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研究概要</a:t>
            </a:r>
            <a:endParaRPr lang="en-US" altLang="zh-TW" sz="2400" b="1" dirty="0">
              <a:latin typeface="Adobe 仿宋 Std R" panose="02020400000000000000" pitchFamily="18" charset="-128"/>
              <a:ea typeface="Adobe 仿宋 Std R" panose="02020400000000000000" pitchFamily="18" charset="-128"/>
            </a:endParaRPr>
          </a:p>
        </p:txBody>
      </p:sp>
      <p:sp>
        <p:nvSpPr>
          <p:cNvPr id="39" name="投影片編號版面配置區 6">
            <a:extLst>
              <a:ext uri="{FF2B5EF4-FFF2-40B4-BE49-F238E27FC236}">
                <a16:creationId xmlns:a16="http://schemas.microsoft.com/office/drawing/2014/main" id="{543831C4-E7EB-8FEC-D6FE-3883D5DA3DB5}"/>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5</a:t>
            </a:fld>
            <a:endParaRPr lang="zh-TW" altLang="en-US" sz="1600"/>
          </a:p>
        </p:txBody>
      </p:sp>
      <p:sp>
        <p:nvSpPr>
          <p:cNvPr id="40" name="矩形: 圓角 39">
            <a:extLst>
              <a:ext uri="{FF2B5EF4-FFF2-40B4-BE49-F238E27FC236}">
                <a16:creationId xmlns:a16="http://schemas.microsoft.com/office/drawing/2014/main" id="{69E3266D-BB36-9521-37DB-D93B9C7A1387}"/>
              </a:ext>
            </a:extLst>
          </p:cNvPr>
          <p:cNvSpPr/>
          <p:nvPr/>
        </p:nvSpPr>
        <p:spPr>
          <a:xfrm>
            <a:off x="667310" y="3536652"/>
            <a:ext cx="2569580" cy="601883"/>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站點租還量</a:t>
            </a:r>
          </a:p>
        </p:txBody>
      </p:sp>
      <p:sp>
        <p:nvSpPr>
          <p:cNvPr id="41" name="矩形: 圓角 40">
            <a:extLst>
              <a:ext uri="{FF2B5EF4-FFF2-40B4-BE49-F238E27FC236}">
                <a16:creationId xmlns:a16="http://schemas.microsoft.com/office/drawing/2014/main" id="{89594446-D06B-6096-DEED-3EC065A60A0A}"/>
              </a:ext>
            </a:extLst>
          </p:cNvPr>
          <p:cNvSpPr/>
          <p:nvPr/>
        </p:nvSpPr>
        <p:spPr>
          <a:xfrm>
            <a:off x="4968259" y="3536652"/>
            <a:ext cx="2802307" cy="601883"/>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起訖對騎乘比例</a:t>
            </a:r>
          </a:p>
        </p:txBody>
      </p:sp>
      <p:sp>
        <p:nvSpPr>
          <p:cNvPr id="42" name="矩形: 圓角 41">
            <a:extLst>
              <a:ext uri="{FF2B5EF4-FFF2-40B4-BE49-F238E27FC236}">
                <a16:creationId xmlns:a16="http://schemas.microsoft.com/office/drawing/2014/main" id="{6BE941B5-B9F3-9493-3531-08749F68E4F1}"/>
              </a:ext>
            </a:extLst>
          </p:cNvPr>
          <p:cNvSpPr/>
          <p:nvPr/>
        </p:nvSpPr>
        <p:spPr>
          <a:xfrm>
            <a:off x="2971080" y="2081634"/>
            <a:ext cx="2242863" cy="134680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社會經濟</a:t>
            </a:r>
            <a:endParaRPr lang="en-US" altLang="zh-TW"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a:p>
            <a:pPr algn="ctr"/>
            <a:r>
              <a:rPr lang="zh-TW" altLang="en-US"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建成環境</a:t>
            </a:r>
            <a:endParaRPr lang="en-US" altLang="zh-TW"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a:p>
            <a:pPr algn="ctr"/>
            <a:r>
              <a:rPr lang="zh-TW" altLang="en-US"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交通運輸</a:t>
            </a:r>
          </a:p>
        </p:txBody>
      </p:sp>
      <p:sp>
        <p:nvSpPr>
          <p:cNvPr id="43" name="箭號: 向下 42">
            <a:extLst>
              <a:ext uri="{FF2B5EF4-FFF2-40B4-BE49-F238E27FC236}">
                <a16:creationId xmlns:a16="http://schemas.microsoft.com/office/drawing/2014/main" id="{58950028-7B53-6F9C-B222-4B1566B75D3E}"/>
              </a:ext>
            </a:extLst>
          </p:cNvPr>
          <p:cNvSpPr/>
          <p:nvPr/>
        </p:nvSpPr>
        <p:spPr>
          <a:xfrm rot="2116168">
            <a:off x="2984823" y="3232161"/>
            <a:ext cx="381965" cy="608982"/>
          </a:xfrm>
          <a:prstGeom prst="downArrow">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44" name="箭號: 向下 43">
            <a:extLst>
              <a:ext uri="{FF2B5EF4-FFF2-40B4-BE49-F238E27FC236}">
                <a16:creationId xmlns:a16="http://schemas.microsoft.com/office/drawing/2014/main" id="{5F79F842-2EAD-0152-7850-2924DB2910BE}"/>
              </a:ext>
            </a:extLst>
          </p:cNvPr>
          <p:cNvSpPr/>
          <p:nvPr/>
        </p:nvSpPr>
        <p:spPr>
          <a:xfrm rot="19603847">
            <a:off x="4777276" y="3231685"/>
            <a:ext cx="381965" cy="608982"/>
          </a:xfrm>
          <a:prstGeom prst="downArrow">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45" name="矩形: 圓角 44">
            <a:extLst>
              <a:ext uri="{FF2B5EF4-FFF2-40B4-BE49-F238E27FC236}">
                <a16:creationId xmlns:a16="http://schemas.microsoft.com/office/drawing/2014/main" id="{FD65F36B-EB09-FB80-2101-D4880A037940}"/>
              </a:ext>
            </a:extLst>
          </p:cNvPr>
          <p:cNvSpPr/>
          <p:nvPr/>
        </p:nvSpPr>
        <p:spPr>
          <a:xfrm>
            <a:off x="189069" y="4413641"/>
            <a:ext cx="1847094" cy="601883"/>
          </a:xfrm>
          <a:prstGeom prst="roundRect">
            <a:avLst/>
          </a:prstGeom>
          <a:solidFill>
            <a:srgbClr val="FFB509">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err="1">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 1.0</a:t>
            </a:r>
            <a:endPar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46" name="矩形: 圓角 45">
            <a:extLst>
              <a:ext uri="{FF2B5EF4-FFF2-40B4-BE49-F238E27FC236}">
                <a16:creationId xmlns:a16="http://schemas.microsoft.com/office/drawing/2014/main" id="{2D35CCBF-EEB6-DC89-01D0-A9403A217104}"/>
              </a:ext>
            </a:extLst>
          </p:cNvPr>
          <p:cNvSpPr/>
          <p:nvPr/>
        </p:nvSpPr>
        <p:spPr>
          <a:xfrm>
            <a:off x="2205556" y="4413641"/>
            <a:ext cx="1847094" cy="601883"/>
          </a:xfrm>
          <a:prstGeom prst="roundRect">
            <a:avLst/>
          </a:prstGeom>
          <a:solidFill>
            <a:srgbClr val="658508">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err="1">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 2.0</a:t>
            </a:r>
            <a:endPar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47" name="矩形: 圓角 46">
            <a:extLst>
              <a:ext uri="{FF2B5EF4-FFF2-40B4-BE49-F238E27FC236}">
                <a16:creationId xmlns:a16="http://schemas.microsoft.com/office/drawing/2014/main" id="{2BF87C68-2A20-67B7-3D75-9083C05D0228}"/>
              </a:ext>
            </a:extLst>
          </p:cNvPr>
          <p:cNvSpPr/>
          <p:nvPr/>
        </p:nvSpPr>
        <p:spPr>
          <a:xfrm>
            <a:off x="189069" y="5290630"/>
            <a:ext cx="3863582" cy="1132701"/>
          </a:xfrm>
          <a:prstGeom prst="roundRect">
            <a:avLst>
              <a:gd name="adj" fmla="val 772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多元線型迴歸</a:t>
            </a:r>
            <a:endParaRPr lang="en-US" altLang="zh-TW"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a:p>
            <a:pPr marL="342900" indent="-342900">
              <a:buFont typeface="Arial" panose="020B0604020202020204" pitchFamily="34" charset="0"/>
              <a:buChar char="•"/>
            </a:pPr>
            <a:r>
              <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多層次迴歸模型（</a:t>
            </a:r>
            <a:r>
              <a:rPr lang="en-US" altLang="zh-TW"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Multilevel</a:t>
            </a:r>
            <a:r>
              <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a:t>
            </a:r>
            <a:endParaRPr lang="en-US" altLang="zh-TW"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a:p>
            <a:pPr marL="342900" indent="-342900">
              <a:buFont typeface="Arial" panose="020B0604020202020204" pitchFamily="34" charset="0"/>
              <a:buChar char="•"/>
            </a:pPr>
            <a:r>
              <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地理加權迴歸（</a:t>
            </a:r>
            <a:r>
              <a:rPr lang="en-US" altLang="zh-TW"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GWR</a:t>
            </a:r>
            <a:r>
              <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a:t>
            </a:r>
          </a:p>
        </p:txBody>
      </p:sp>
      <p:sp>
        <p:nvSpPr>
          <p:cNvPr id="48" name="矩形: 圓角 47">
            <a:extLst>
              <a:ext uri="{FF2B5EF4-FFF2-40B4-BE49-F238E27FC236}">
                <a16:creationId xmlns:a16="http://schemas.microsoft.com/office/drawing/2014/main" id="{836E70E1-02CC-C37B-919B-E1982C63D38B}"/>
              </a:ext>
            </a:extLst>
          </p:cNvPr>
          <p:cNvSpPr/>
          <p:nvPr/>
        </p:nvSpPr>
        <p:spPr>
          <a:xfrm>
            <a:off x="4437619" y="5290630"/>
            <a:ext cx="3863582" cy="50986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多層次迴歸模型（</a:t>
            </a:r>
            <a:r>
              <a:rPr lang="en-US" altLang="zh-TW"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Multilevel</a:t>
            </a:r>
            <a:r>
              <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49" name="矩形: 圓角 48">
                <a:extLst>
                  <a:ext uri="{FF2B5EF4-FFF2-40B4-BE49-F238E27FC236}">
                    <a16:creationId xmlns:a16="http://schemas.microsoft.com/office/drawing/2014/main" id="{929296C4-B2E5-DEEF-A66D-62D3C0A5D812}"/>
                  </a:ext>
                </a:extLst>
              </p:cNvPr>
              <p:cNvSpPr/>
              <p:nvPr/>
            </p:nvSpPr>
            <p:spPr>
              <a:xfrm>
                <a:off x="4968259" y="4238710"/>
                <a:ext cx="2802307" cy="951745"/>
              </a:xfrm>
              <a:prstGeom prst="roundRect">
                <a:avLst>
                  <a:gd name="adj"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altLang="zh-TW" sz="1600" b="1" i="1" dirty="0" smtClean="0">
                              <a:solidFill>
                                <a:schemeClr val="tx1"/>
                              </a:solidFill>
                              <a:latin typeface="Cambria Math" panose="02040503050406030204" pitchFamily="18" charset="0"/>
                              <a:ea typeface="標楷體" panose="03000509000000000000" pitchFamily="65" charset="-120"/>
                              <a:cs typeface="Times New Roman" panose="02020603050405020304" pitchFamily="18" charset="0"/>
                            </a:rPr>
                          </m:ctrlPr>
                        </m:fPr>
                        <m:num>
                          <m:r>
                            <a:rPr lang="en-US" altLang="zh-TW" sz="1600" b="1" i="1" dirty="0" smtClean="0">
                              <a:solidFill>
                                <a:schemeClr val="tx1"/>
                              </a:solidFill>
                              <a:latin typeface="Cambria Math" panose="02040503050406030204" pitchFamily="18" charset="0"/>
                              <a:ea typeface="標楷體" panose="03000509000000000000" pitchFamily="65" charset="-120"/>
                              <a:cs typeface="Times New Roman" panose="02020603050405020304" pitchFamily="18" charset="0"/>
                            </a:rPr>
                            <m:t>𝒀𝒐𝒖𝑩𝒊𝒌𝒆</m:t>
                          </m:r>
                          <m:r>
                            <a:rPr lang="en-US" altLang="zh-TW" sz="1600" b="1" i="1" dirty="0" smtClean="0">
                              <a:solidFill>
                                <a:schemeClr val="tx1"/>
                              </a:solidFill>
                              <a:latin typeface="Cambria Math" panose="02040503050406030204" pitchFamily="18" charset="0"/>
                              <a:ea typeface="標楷體" panose="03000509000000000000" pitchFamily="65" charset="-120"/>
                              <a:cs typeface="Times New Roman" panose="02020603050405020304" pitchFamily="18" charset="0"/>
                            </a:rPr>
                            <m:t> </m:t>
                          </m:r>
                          <m:r>
                            <a:rPr lang="en-US" altLang="zh-TW" sz="1600" b="1" i="1" dirty="0" smtClean="0">
                              <a:solidFill>
                                <a:schemeClr val="tx1"/>
                              </a:solidFill>
                              <a:latin typeface="Cambria Math" panose="02040503050406030204" pitchFamily="18" charset="0"/>
                              <a:ea typeface="標楷體" panose="03000509000000000000" pitchFamily="65" charset="-120"/>
                              <a:cs typeface="Times New Roman" panose="02020603050405020304" pitchFamily="18" charset="0"/>
                            </a:rPr>
                            <m:t>𝟐</m:t>
                          </m:r>
                          <m:r>
                            <a:rPr lang="en-US" altLang="zh-TW" sz="1600" b="1" i="1" dirty="0" smtClean="0">
                              <a:solidFill>
                                <a:schemeClr val="tx1"/>
                              </a:solidFill>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b="1" i="1" dirty="0" smtClean="0">
                              <a:solidFill>
                                <a:schemeClr val="tx1"/>
                              </a:solidFill>
                              <a:latin typeface="Cambria Math" panose="02040503050406030204" pitchFamily="18" charset="0"/>
                              <a:ea typeface="標楷體" panose="03000509000000000000" pitchFamily="65" charset="-120"/>
                              <a:cs typeface="Times New Roman" panose="02020603050405020304" pitchFamily="18" charset="0"/>
                            </a:rPr>
                            <m:t>𝟎</m:t>
                          </m:r>
                          <m:r>
                            <a:rPr lang="zh-TW" altLang="en-US" sz="1600" b="1" i="1" dirty="0" smtClean="0">
                              <a:solidFill>
                                <a:schemeClr val="tx1"/>
                              </a:solidFill>
                              <a:latin typeface="Cambria Math" panose="02040503050406030204" pitchFamily="18" charset="0"/>
                              <a:ea typeface="標楷體" panose="03000509000000000000" pitchFamily="65" charset="-120"/>
                              <a:cs typeface="Times New Roman" panose="02020603050405020304" pitchFamily="18" charset="0"/>
                            </a:rPr>
                            <m:t> </m:t>
                          </m:r>
                          <m:r>
                            <a:rPr lang="zh-TW" altLang="en-US" sz="1600" b="1" i="1" dirty="0" smtClean="0">
                              <a:solidFill>
                                <a:schemeClr val="tx1"/>
                              </a:solidFill>
                              <a:latin typeface="Cambria Math" panose="02040503050406030204" pitchFamily="18" charset="0"/>
                              <a:ea typeface="標楷體" panose="03000509000000000000" pitchFamily="65" charset="-120"/>
                              <a:cs typeface="Times New Roman" panose="02020603050405020304" pitchFamily="18" charset="0"/>
                            </a:rPr>
                            <m:t>起訖對騎乘量</m:t>
                          </m:r>
                          <m:r>
                            <m:rPr>
                              <m:nor/>
                            </m:rPr>
                            <a:rPr lang="zh-TW" altLang="en-US" sz="16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m:t> </m:t>
                          </m:r>
                        </m:num>
                        <m:den>
                          <m:r>
                            <a:rPr lang="zh-TW" altLang="en-US" sz="1600" b="1" i="1" dirty="0">
                              <a:solidFill>
                                <a:schemeClr val="tx1"/>
                              </a:solidFill>
                              <a:latin typeface="Cambria Math" panose="02040503050406030204" pitchFamily="18" charset="0"/>
                              <a:ea typeface="標楷體" panose="03000509000000000000" pitchFamily="65" charset="-120"/>
                              <a:cs typeface="Times New Roman" panose="02020603050405020304" pitchFamily="18" charset="0"/>
                            </a:rPr>
                            <m:t>起訖對總騎乘量</m:t>
                          </m:r>
                        </m:den>
                      </m:f>
                    </m:oMath>
                  </m:oMathPara>
                </a14:m>
                <a:endParaRPr lang="zh-TW" altLang="en-US" sz="16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p:txBody>
          </p:sp>
        </mc:Choice>
        <mc:Fallback xmlns="">
          <p:sp>
            <p:nvSpPr>
              <p:cNvPr id="49" name="矩形: 圓角 48">
                <a:extLst>
                  <a:ext uri="{FF2B5EF4-FFF2-40B4-BE49-F238E27FC236}">
                    <a16:creationId xmlns:a16="http://schemas.microsoft.com/office/drawing/2014/main" id="{929296C4-B2E5-DEEF-A66D-62D3C0A5D812}"/>
                  </a:ext>
                </a:extLst>
              </p:cNvPr>
              <p:cNvSpPr>
                <a:spLocks noRot="1" noChangeAspect="1" noMove="1" noResize="1" noEditPoints="1" noAdjustHandles="1" noChangeArrowheads="1" noChangeShapeType="1" noTextEdit="1"/>
              </p:cNvSpPr>
              <p:nvPr/>
            </p:nvSpPr>
            <p:spPr>
              <a:xfrm>
                <a:off x="4968259" y="4238710"/>
                <a:ext cx="2802307" cy="951745"/>
              </a:xfrm>
              <a:prstGeom prst="roundRect">
                <a:avLst>
                  <a:gd name="adj" fmla="val 0"/>
                </a:avLst>
              </a:prstGeom>
              <a:blipFill>
                <a:blip r:embed="rId2"/>
                <a:stretch>
                  <a:fillRect/>
                </a:stretch>
              </a:blipFill>
              <a:ln>
                <a:noFill/>
              </a:ln>
            </p:spPr>
            <p:txBody>
              <a:bodyPr/>
              <a:lstStyle/>
              <a:p>
                <a:r>
                  <a:rPr lang="zh-TW" altLang="en-US">
                    <a:noFill/>
                  </a:rPr>
                  <a:t> </a:t>
                </a:r>
              </a:p>
            </p:txBody>
          </p:sp>
        </mc:Fallback>
      </mc:AlternateContent>
      <p:sp>
        <p:nvSpPr>
          <p:cNvPr id="51" name="文字方塊 50">
            <a:extLst>
              <a:ext uri="{FF2B5EF4-FFF2-40B4-BE49-F238E27FC236}">
                <a16:creationId xmlns:a16="http://schemas.microsoft.com/office/drawing/2014/main" id="{F90EE7DA-BC88-DF10-5E67-4E057629FF33}"/>
              </a:ext>
            </a:extLst>
          </p:cNvPr>
          <p:cNvSpPr txBox="1"/>
          <p:nvPr/>
        </p:nvSpPr>
        <p:spPr>
          <a:xfrm>
            <a:off x="354558" y="1558414"/>
            <a:ext cx="2802307"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研究架構</a:t>
            </a:r>
          </a:p>
        </p:txBody>
      </p:sp>
      <p:sp>
        <p:nvSpPr>
          <p:cNvPr id="62" name="文字方塊 61">
            <a:extLst>
              <a:ext uri="{FF2B5EF4-FFF2-40B4-BE49-F238E27FC236}">
                <a16:creationId xmlns:a16="http://schemas.microsoft.com/office/drawing/2014/main" id="{5DB7320F-E591-4E10-242C-030AD264B3C4}"/>
              </a:ext>
            </a:extLst>
          </p:cNvPr>
          <p:cNvSpPr txBox="1"/>
          <p:nvPr/>
        </p:nvSpPr>
        <p:spPr>
          <a:xfrm>
            <a:off x="6034741" y="332045"/>
            <a:ext cx="2266460"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sz="2800" dirty="0">
                <a:effectLst>
                  <a:outerShdw blurRad="38100" dist="38100" dir="2700000" algn="tl">
                    <a:srgbClr val="000000">
                      <a:alpha val="43137"/>
                    </a:srgbClr>
                  </a:outerShdw>
                </a:effectLst>
              </a:rPr>
              <a:t>研究目的</a:t>
            </a:r>
          </a:p>
        </p:txBody>
      </p:sp>
      <p:sp>
        <p:nvSpPr>
          <p:cNvPr id="63" name="文字方塊 62">
            <a:extLst>
              <a:ext uri="{FF2B5EF4-FFF2-40B4-BE49-F238E27FC236}">
                <a16:creationId xmlns:a16="http://schemas.microsoft.com/office/drawing/2014/main" id="{280FE576-074E-EA74-9900-8D1370FED0C7}"/>
              </a:ext>
            </a:extLst>
          </p:cNvPr>
          <p:cNvSpPr txBox="1"/>
          <p:nvPr/>
        </p:nvSpPr>
        <p:spPr>
          <a:xfrm>
            <a:off x="8301201" y="332045"/>
            <a:ext cx="3687013" cy="2308324"/>
          </a:xfrm>
          <a:prstGeom prst="rect">
            <a:avLst/>
          </a:prstGeom>
          <a:noFill/>
        </p:spPr>
        <p:txBody>
          <a:bodyPr wrap="square">
            <a:spAutoFit/>
          </a:bodyPr>
          <a:lstStyle/>
          <a:p>
            <a:pPr marL="342900" indent="-342900">
              <a:buFont typeface="Arial" panose="020B0604020202020204" pitchFamily="34" charset="0"/>
              <a:buChar char="•"/>
            </a:pP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分別探討 </a:t>
            </a:r>
            <a:r>
              <a:rPr lang="en-US" altLang="zh-TW" sz="2400" b="1" dirty="0" err="1">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2400" b="1" dirty="0">
                <a:latin typeface="Times New Roman" panose="02020603050405020304" pitchFamily="18" charset="0"/>
                <a:ea typeface="Adobe 仿宋 Std R" panose="02020400000000000000" pitchFamily="18" charset="-128"/>
                <a:cs typeface="Times New Roman" panose="02020603050405020304" pitchFamily="18" charset="0"/>
              </a:rPr>
              <a:t> 1.0</a:t>
            </a: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與 </a:t>
            </a:r>
            <a:r>
              <a:rPr lang="en-US" altLang="zh-TW" sz="2400" b="1" dirty="0" err="1">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 2.0</a:t>
            </a:r>
            <a:r>
              <a:rPr lang="zh-TW" altLang="en-US"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 </a:t>
            </a:r>
            <a:r>
              <a:rPr lang="zh-TW" altLang="en-US" sz="2400" b="1" dirty="0">
                <a:solidFill>
                  <a:srgbClr val="002060"/>
                </a:solidFill>
                <a:effectLst>
                  <a:outerShdw blurRad="38100" dist="38100" dir="2700000" algn="tl">
                    <a:srgbClr val="000000">
                      <a:alpha val="43137"/>
                    </a:srgbClr>
                  </a:outerShdw>
                </a:effectLst>
                <a:latin typeface="Times New Roman" panose="02020603050405020304" pitchFamily="18" charset="0"/>
                <a:ea typeface="Adobe 仿宋 Std R" panose="02020400000000000000" pitchFamily="18" charset="-128"/>
                <a:cs typeface="Times New Roman" panose="02020603050405020304" pitchFamily="18" charset="0"/>
              </a:rPr>
              <a:t>站點</a:t>
            </a: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租還量的影響因素</a:t>
            </a:r>
            <a:endParaRPr lang="en-US" altLang="zh-TW" sz="2400" b="1" dirty="0">
              <a:latin typeface="Times New Roman" panose="02020603050405020304" pitchFamily="18" charset="0"/>
              <a:ea typeface="Adobe 仿宋 Std R" panose="02020400000000000000" pitchFamily="18" charset="-128"/>
              <a:cs typeface="Times New Roman" panose="02020603050405020304" pitchFamily="18" charset="0"/>
            </a:endParaRPr>
          </a:p>
          <a:p>
            <a:pPr marL="342900" indent="-342900">
              <a:buFont typeface="Arial" panose="020B0604020202020204" pitchFamily="34" charset="0"/>
              <a:buChar char="•"/>
            </a:pP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探討影響同一</a:t>
            </a:r>
            <a:r>
              <a:rPr lang="zh-TW" altLang="en-US" sz="2400" b="1" dirty="0">
                <a:solidFill>
                  <a:srgbClr val="002060"/>
                </a:solidFill>
                <a:effectLst>
                  <a:outerShdw blurRad="38100" dist="38100" dir="2700000" algn="tl">
                    <a:srgbClr val="000000">
                      <a:alpha val="43137"/>
                    </a:srgbClr>
                  </a:outerShdw>
                </a:effectLst>
                <a:latin typeface="Times New Roman" panose="02020603050405020304" pitchFamily="18" charset="0"/>
                <a:ea typeface="Adobe 仿宋 Std R" panose="02020400000000000000" pitchFamily="18" charset="-128"/>
                <a:cs typeface="Times New Roman" panose="02020603050405020304" pitchFamily="18" charset="0"/>
              </a:rPr>
              <a:t>起訖對間 </a:t>
            </a:r>
            <a:r>
              <a:rPr lang="en-US" altLang="zh-TW" sz="2400" b="1" dirty="0" err="1">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 2.0</a:t>
            </a:r>
            <a:r>
              <a:rPr lang="zh-TW" altLang="en-US"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 騎乘比例</a:t>
            </a: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之因素</a:t>
            </a:r>
          </a:p>
        </p:txBody>
      </p:sp>
      <p:sp>
        <p:nvSpPr>
          <p:cNvPr id="2" name="橢圓 1">
            <a:extLst>
              <a:ext uri="{FF2B5EF4-FFF2-40B4-BE49-F238E27FC236}">
                <a16:creationId xmlns:a16="http://schemas.microsoft.com/office/drawing/2014/main" id="{3C5B261A-B667-3FFA-337C-ABD0AE217E24}"/>
              </a:ext>
            </a:extLst>
          </p:cNvPr>
          <p:cNvSpPr/>
          <p:nvPr/>
        </p:nvSpPr>
        <p:spPr>
          <a:xfrm>
            <a:off x="9369608" y="3056028"/>
            <a:ext cx="390176" cy="390176"/>
          </a:xfrm>
          <a:prstGeom prst="ellipse">
            <a:avLst/>
          </a:prstGeom>
          <a:solidFill>
            <a:srgbClr val="FFB5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a:extLst>
              <a:ext uri="{FF2B5EF4-FFF2-40B4-BE49-F238E27FC236}">
                <a16:creationId xmlns:a16="http://schemas.microsoft.com/office/drawing/2014/main" id="{536F3FD7-565B-7051-C8E9-03BB94721BBE}"/>
              </a:ext>
            </a:extLst>
          </p:cNvPr>
          <p:cNvSpPr/>
          <p:nvPr/>
        </p:nvSpPr>
        <p:spPr>
          <a:xfrm>
            <a:off x="9042524" y="3475075"/>
            <a:ext cx="215245" cy="215245"/>
          </a:xfrm>
          <a:prstGeom prst="ellipse">
            <a:avLst/>
          </a:prstGeom>
          <a:solidFill>
            <a:srgbClr val="FFB5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橢圓 64">
            <a:extLst>
              <a:ext uri="{FF2B5EF4-FFF2-40B4-BE49-F238E27FC236}">
                <a16:creationId xmlns:a16="http://schemas.microsoft.com/office/drawing/2014/main" id="{936D8321-313D-B3F0-FFBA-A2BE36978A9F}"/>
              </a:ext>
            </a:extLst>
          </p:cNvPr>
          <p:cNvSpPr/>
          <p:nvPr/>
        </p:nvSpPr>
        <p:spPr>
          <a:xfrm>
            <a:off x="9416540" y="3909975"/>
            <a:ext cx="125829" cy="125829"/>
          </a:xfrm>
          <a:prstGeom prst="ellipse">
            <a:avLst/>
          </a:prstGeom>
          <a:solidFill>
            <a:srgbClr val="FFB5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橢圓 65">
            <a:extLst>
              <a:ext uri="{FF2B5EF4-FFF2-40B4-BE49-F238E27FC236}">
                <a16:creationId xmlns:a16="http://schemas.microsoft.com/office/drawing/2014/main" id="{05BDFF63-8591-D536-251B-5459C87BD3A8}"/>
              </a:ext>
            </a:extLst>
          </p:cNvPr>
          <p:cNvSpPr/>
          <p:nvPr/>
        </p:nvSpPr>
        <p:spPr>
          <a:xfrm>
            <a:off x="9759784" y="3605512"/>
            <a:ext cx="275582" cy="275582"/>
          </a:xfrm>
          <a:prstGeom prst="ellipse">
            <a:avLst/>
          </a:prstGeom>
          <a:solidFill>
            <a:srgbClr val="FFB5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橢圓 66">
            <a:extLst>
              <a:ext uri="{FF2B5EF4-FFF2-40B4-BE49-F238E27FC236}">
                <a16:creationId xmlns:a16="http://schemas.microsoft.com/office/drawing/2014/main" id="{A5A42C84-F850-9620-61A5-830D15287851}"/>
              </a:ext>
            </a:extLst>
          </p:cNvPr>
          <p:cNvSpPr/>
          <p:nvPr/>
        </p:nvSpPr>
        <p:spPr>
          <a:xfrm>
            <a:off x="10929739" y="3291232"/>
            <a:ext cx="390176" cy="390176"/>
          </a:xfrm>
          <a:prstGeom prst="ellipse">
            <a:avLst/>
          </a:prstGeom>
          <a:solidFill>
            <a:srgbClr val="6585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橢圓 67">
            <a:extLst>
              <a:ext uri="{FF2B5EF4-FFF2-40B4-BE49-F238E27FC236}">
                <a16:creationId xmlns:a16="http://schemas.microsoft.com/office/drawing/2014/main" id="{2DA1AE32-F572-F011-98FB-A82E631EC02A}"/>
              </a:ext>
            </a:extLst>
          </p:cNvPr>
          <p:cNvSpPr/>
          <p:nvPr/>
        </p:nvSpPr>
        <p:spPr>
          <a:xfrm>
            <a:off x="11389547" y="3694731"/>
            <a:ext cx="186364" cy="186364"/>
          </a:xfrm>
          <a:prstGeom prst="ellipse">
            <a:avLst/>
          </a:prstGeom>
          <a:solidFill>
            <a:srgbClr val="6585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73B369DD-8150-2A15-47E5-F2F781998B81}"/>
              </a:ext>
            </a:extLst>
          </p:cNvPr>
          <p:cNvSpPr/>
          <p:nvPr/>
        </p:nvSpPr>
        <p:spPr>
          <a:xfrm>
            <a:off x="11546167" y="3311266"/>
            <a:ext cx="229525" cy="229525"/>
          </a:xfrm>
          <a:prstGeom prst="ellipse">
            <a:avLst/>
          </a:prstGeom>
          <a:solidFill>
            <a:srgbClr val="6585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3" name="圖片 82">
            <a:extLst>
              <a:ext uri="{FF2B5EF4-FFF2-40B4-BE49-F238E27FC236}">
                <a16:creationId xmlns:a16="http://schemas.microsoft.com/office/drawing/2014/main" id="{AF283103-8855-37AB-C2F2-039FF98A49B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21820" t="15877" r="21732" b="14488"/>
          <a:stretch/>
        </p:blipFill>
        <p:spPr>
          <a:xfrm>
            <a:off x="10250660" y="3681408"/>
            <a:ext cx="545355" cy="544199"/>
          </a:xfrm>
          <a:prstGeom prst="rect">
            <a:avLst/>
          </a:prstGeom>
        </p:spPr>
      </p:pic>
      <p:sp>
        <p:nvSpPr>
          <p:cNvPr id="88" name="文字方塊 87">
            <a:extLst>
              <a:ext uri="{FF2B5EF4-FFF2-40B4-BE49-F238E27FC236}">
                <a16:creationId xmlns:a16="http://schemas.microsoft.com/office/drawing/2014/main" id="{748A12E0-79E3-F866-1B10-0CE9F2F5EB5F}"/>
              </a:ext>
            </a:extLst>
          </p:cNvPr>
          <p:cNvSpPr txBox="1"/>
          <p:nvPr/>
        </p:nvSpPr>
        <p:spPr>
          <a:xfrm>
            <a:off x="8489006" y="3266927"/>
            <a:ext cx="457525" cy="830997"/>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solidFill>
                  <a:srgbClr val="002060"/>
                </a:solidFill>
                <a:effectLst>
                  <a:outerShdw blurRad="38100" dist="38100" dir="2700000" algn="tl">
                    <a:srgbClr val="000000">
                      <a:alpha val="43137"/>
                    </a:srgbClr>
                  </a:outerShdw>
                </a:effectLst>
              </a:rPr>
              <a:t>站點</a:t>
            </a:r>
          </a:p>
        </p:txBody>
      </p:sp>
      <p:sp>
        <p:nvSpPr>
          <p:cNvPr id="89" name="文字方塊 88">
            <a:extLst>
              <a:ext uri="{FF2B5EF4-FFF2-40B4-BE49-F238E27FC236}">
                <a16:creationId xmlns:a16="http://schemas.microsoft.com/office/drawing/2014/main" id="{8C16CF1E-0BA3-2A1A-372F-633759EC57EF}"/>
              </a:ext>
            </a:extLst>
          </p:cNvPr>
          <p:cNvSpPr txBox="1"/>
          <p:nvPr/>
        </p:nvSpPr>
        <p:spPr>
          <a:xfrm>
            <a:off x="8489006" y="4897690"/>
            <a:ext cx="457525" cy="1200329"/>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solidFill>
                  <a:srgbClr val="002060"/>
                </a:solidFill>
                <a:effectLst>
                  <a:outerShdw blurRad="38100" dist="38100" dir="2700000" algn="tl">
                    <a:srgbClr val="000000">
                      <a:alpha val="43137"/>
                    </a:srgbClr>
                  </a:outerShdw>
                </a:effectLst>
              </a:rPr>
              <a:t>起訖對</a:t>
            </a:r>
          </a:p>
        </p:txBody>
      </p:sp>
      <p:cxnSp>
        <p:nvCxnSpPr>
          <p:cNvPr id="94" name="直線接點 93">
            <a:extLst>
              <a:ext uri="{FF2B5EF4-FFF2-40B4-BE49-F238E27FC236}">
                <a16:creationId xmlns:a16="http://schemas.microsoft.com/office/drawing/2014/main" id="{5FDE1F71-49BB-8E62-B62E-C5B4B4E92941}"/>
              </a:ext>
            </a:extLst>
          </p:cNvPr>
          <p:cNvCxnSpPr>
            <a:cxnSpLocks/>
            <a:stCxn id="96" idx="7"/>
            <a:endCxn id="97" idx="2"/>
          </p:cNvCxnSpPr>
          <p:nvPr/>
        </p:nvCxnSpPr>
        <p:spPr>
          <a:xfrm flipV="1">
            <a:off x="9441492" y="4844619"/>
            <a:ext cx="1505223" cy="440459"/>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6" name="橢圓 95">
            <a:extLst>
              <a:ext uri="{FF2B5EF4-FFF2-40B4-BE49-F238E27FC236}">
                <a16:creationId xmlns:a16="http://schemas.microsoft.com/office/drawing/2014/main" id="{EBF5A42F-84BB-BD6E-0A47-9FE461F897AA}"/>
              </a:ext>
            </a:extLst>
          </p:cNvPr>
          <p:cNvSpPr/>
          <p:nvPr/>
        </p:nvSpPr>
        <p:spPr>
          <a:xfrm>
            <a:off x="9257769" y="5253556"/>
            <a:ext cx="215245" cy="2152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橢圓 96">
            <a:extLst>
              <a:ext uri="{FF2B5EF4-FFF2-40B4-BE49-F238E27FC236}">
                <a16:creationId xmlns:a16="http://schemas.microsoft.com/office/drawing/2014/main" id="{80F8CF3A-19A8-769A-0788-715A8EBE76EB}"/>
              </a:ext>
            </a:extLst>
          </p:cNvPr>
          <p:cNvSpPr/>
          <p:nvPr/>
        </p:nvSpPr>
        <p:spPr>
          <a:xfrm>
            <a:off x="10946715" y="4736996"/>
            <a:ext cx="215245" cy="2152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0" name="直線接點 99">
            <a:extLst>
              <a:ext uri="{FF2B5EF4-FFF2-40B4-BE49-F238E27FC236}">
                <a16:creationId xmlns:a16="http://schemas.microsoft.com/office/drawing/2014/main" id="{9F4EA48C-702F-5ACA-6105-DEB5B7AF681D}"/>
              </a:ext>
            </a:extLst>
          </p:cNvPr>
          <p:cNvCxnSpPr>
            <a:cxnSpLocks/>
            <a:stCxn id="96" idx="6"/>
            <a:endCxn id="97" idx="3"/>
          </p:cNvCxnSpPr>
          <p:nvPr/>
        </p:nvCxnSpPr>
        <p:spPr>
          <a:xfrm flipV="1">
            <a:off x="9473014" y="4920719"/>
            <a:ext cx="1505223" cy="440460"/>
          </a:xfrm>
          <a:prstGeom prst="line">
            <a:avLst/>
          </a:prstGeom>
          <a:ln w="28575">
            <a:solidFill>
              <a:srgbClr val="658508"/>
            </a:solidFill>
          </a:ln>
        </p:spPr>
        <p:style>
          <a:lnRef idx="1">
            <a:schemeClr val="accent1"/>
          </a:lnRef>
          <a:fillRef idx="0">
            <a:schemeClr val="accent1"/>
          </a:fillRef>
          <a:effectRef idx="0">
            <a:schemeClr val="accent1"/>
          </a:effectRef>
          <a:fontRef idx="minor">
            <a:schemeClr val="tx1"/>
          </a:fontRef>
        </p:style>
      </p:cxnSp>
      <p:sp>
        <p:nvSpPr>
          <p:cNvPr id="106" name="橢圓 105">
            <a:extLst>
              <a:ext uri="{FF2B5EF4-FFF2-40B4-BE49-F238E27FC236}">
                <a16:creationId xmlns:a16="http://schemas.microsoft.com/office/drawing/2014/main" id="{AB3AF980-4B7C-1231-E3A2-F1108D835692}"/>
              </a:ext>
            </a:extLst>
          </p:cNvPr>
          <p:cNvSpPr/>
          <p:nvPr/>
        </p:nvSpPr>
        <p:spPr>
          <a:xfrm>
            <a:off x="11450505" y="6015735"/>
            <a:ext cx="215245" cy="2152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橢圓 108">
            <a:extLst>
              <a:ext uri="{FF2B5EF4-FFF2-40B4-BE49-F238E27FC236}">
                <a16:creationId xmlns:a16="http://schemas.microsoft.com/office/drawing/2014/main" id="{DB3037FA-DED6-1FF8-B504-C3FCA86D0BC3}"/>
              </a:ext>
            </a:extLst>
          </p:cNvPr>
          <p:cNvSpPr/>
          <p:nvPr/>
        </p:nvSpPr>
        <p:spPr>
          <a:xfrm>
            <a:off x="10135451" y="5578673"/>
            <a:ext cx="215245" cy="2152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1" name="直線接點 110">
            <a:extLst>
              <a:ext uri="{FF2B5EF4-FFF2-40B4-BE49-F238E27FC236}">
                <a16:creationId xmlns:a16="http://schemas.microsoft.com/office/drawing/2014/main" id="{EC7C51BD-3468-43E5-3FA9-49D384587E8D}"/>
              </a:ext>
            </a:extLst>
          </p:cNvPr>
          <p:cNvCxnSpPr>
            <a:cxnSpLocks/>
            <a:stCxn id="109" idx="6"/>
            <a:endCxn id="106" idx="1"/>
          </p:cNvCxnSpPr>
          <p:nvPr/>
        </p:nvCxnSpPr>
        <p:spPr>
          <a:xfrm>
            <a:off x="10350696" y="5686296"/>
            <a:ext cx="1131331" cy="36096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A996193B-68DA-0B75-CEA7-7B6F0E60F65F}"/>
              </a:ext>
            </a:extLst>
          </p:cNvPr>
          <p:cNvCxnSpPr>
            <a:cxnSpLocks/>
            <a:stCxn id="109" idx="5"/>
            <a:endCxn id="106" idx="2"/>
          </p:cNvCxnSpPr>
          <p:nvPr/>
        </p:nvCxnSpPr>
        <p:spPr>
          <a:xfrm>
            <a:off x="10319174" y="5762396"/>
            <a:ext cx="1131331" cy="360962"/>
          </a:xfrm>
          <a:prstGeom prst="line">
            <a:avLst/>
          </a:prstGeom>
          <a:ln w="76200">
            <a:solidFill>
              <a:srgbClr val="658508"/>
            </a:solidFill>
          </a:ln>
        </p:spPr>
        <p:style>
          <a:lnRef idx="1">
            <a:schemeClr val="accent1"/>
          </a:lnRef>
          <a:fillRef idx="0">
            <a:schemeClr val="accent1"/>
          </a:fillRef>
          <a:effectRef idx="0">
            <a:schemeClr val="accent1"/>
          </a:effectRef>
          <a:fontRef idx="minor">
            <a:schemeClr val="tx1"/>
          </a:fontRef>
        </p:style>
      </p:cxnSp>
      <p:pic>
        <p:nvPicPr>
          <p:cNvPr id="120" name="圖片 119">
            <a:extLst>
              <a:ext uri="{FF2B5EF4-FFF2-40B4-BE49-F238E27FC236}">
                <a16:creationId xmlns:a16="http://schemas.microsoft.com/office/drawing/2014/main" id="{8ED14216-2C8D-C3C0-535C-16A8C75D089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21821" t="15877" r="15940" b="14488"/>
          <a:stretch/>
        </p:blipFill>
        <p:spPr>
          <a:xfrm>
            <a:off x="10880711" y="5194702"/>
            <a:ext cx="601315" cy="544199"/>
          </a:xfrm>
          <a:prstGeom prst="rect">
            <a:avLst/>
          </a:prstGeom>
        </p:spPr>
      </p:pic>
      <p:sp>
        <p:nvSpPr>
          <p:cNvPr id="123" name="矩形: 圓角 122">
            <a:extLst>
              <a:ext uri="{FF2B5EF4-FFF2-40B4-BE49-F238E27FC236}">
                <a16:creationId xmlns:a16="http://schemas.microsoft.com/office/drawing/2014/main" id="{433EB80A-5E44-2972-52BA-F9F9E9E4A6C6}"/>
              </a:ext>
            </a:extLst>
          </p:cNvPr>
          <p:cNvSpPr/>
          <p:nvPr/>
        </p:nvSpPr>
        <p:spPr>
          <a:xfrm>
            <a:off x="4968259" y="4246745"/>
            <a:ext cx="2802307" cy="199736"/>
          </a:xfrm>
          <a:prstGeom prst="roundRect">
            <a:avLst>
              <a:gd name="adj" fmla="val 0"/>
            </a:avLst>
          </a:prstGeom>
          <a:solidFill>
            <a:srgbClr val="658508">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124" name="矩形: 圓角 123">
            <a:extLst>
              <a:ext uri="{FF2B5EF4-FFF2-40B4-BE49-F238E27FC236}">
                <a16:creationId xmlns:a16="http://schemas.microsoft.com/office/drawing/2014/main" id="{EE9AA0B8-4474-55EA-FA26-B9B08142C99A}"/>
              </a:ext>
            </a:extLst>
          </p:cNvPr>
          <p:cNvSpPr/>
          <p:nvPr/>
        </p:nvSpPr>
        <p:spPr>
          <a:xfrm>
            <a:off x="6354856" y="4990718"/>
            <a:ext cx="1419206" cy="199737"/>
          </a:xfrm>
          <a:prstGeom prst="roundRect">
            <a:avLst>
              <a:gd name="adj" fmla="val 0"/>
            </a:avLst>
          </a:prstGeom>
          <a:solidFill>
            <a:srgbClr val="658508">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126" name="矩形: 圓角 125">
            <a:extLst>
              <a:ext uri="{FF2B5EF4-FFF2-40B4-BE49-F238E27FC236}">
                <a16:creationId xmlns:a16="http://schemas.microsoft.com/office/drawing/2014/main" id="{6526A402-FE87-F5D2-E259-DD25ADA5DC8A}"/>
              </a:ext>
            </a:extLst>
          </p:cNvPr>
          <p:cNvSpPr/>
          <p:nvPr/>
        </p:nvSpPr>
        <p:spPr>
          <a:xfrm>
            <a:off x="4968258" y="4990718"/>
            <a:ext cx="1383101" cy="199737"/>
          </a:xfrm>
          <a:prstGeom prst="roundRect">
            <a:avLst>
              <a:gd name="adj" fmla="val 0"/>
            </a:avLst>
          </a:prstGeom>
          <a:solidFill>
            <a:srgbClr val="FFB509">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3520438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字方塊 19">
            <a:extLst>
              <a:ext uri="{FF2B5EF4-FFF2-40B4-BE49-F238E27FC236}">
                <a16:creationId xmlns:a16="http://schemas.microsoft.com/office/drawing/2014/main" id="{5DB6A928-2FAE-4D1B-9E7F-AD9A9F90F8AF}"/>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研究方法</a:t>
            </a:r>
            <a:endParaRPr lang="en-US" altLang="zh-TW" sz="2400" b="1" dirty="0">
              <a:latin typeface="Adobe 仿宋 Std R" panose="02020400000000000000" pitchFamily="18" charset="-128"/>
              <a:ea typeface="Adobe 仿宋 Std R" panose="02020400000000000000" pitchFamily="18" charset="-128"/>
            </a:endParaRPr>
          </a:p>
        </p:txBody>
      </p:sp>
      <p:sp>
        <p:nvSpPr>
          <p:cNvPr id="39" name="投影片編號版面配置區 6">
            <a:extLst>
              <a:ext uri="{FF2B5EF4-FFF2-40B4-BE49-F238E27FC236}">
                <a16:creationId xmlns:a16="http://schemas.microsoft.com/office/drawing/2014/main" id="{543831C4-E7EB-8FEC-D6FE-3883D5DA3DB5}"/>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6</a:t>
            </a:fld>
            <a:endParaRPr lang="zh-TW" altLang="en-US" sz="1600"/>
          </a:p>
        </p:txBody>
      </p:sp>
      <p:sp>
        <p:nvSpPr>
          <p:cNvPr id="51" name="文字方塊 50">
            <a:extLst>
              <a:ext uri="{FF2B5EF4-FFF2-40B4-BE49-F238E27FC236}">
                <a16:creationId xmlns:a16="http://schemas.microsoft.com/office/drawing/2014/main" id="{F90EE7DA-BC88-DF10-5E67-4E057629FF33}"/>
              </a:ext>
            </a:extLst>
          </p:cNvPr>
          <p:cNvSpPr txBox="1"/>
          <p:nvPr/>
        </p:nvSpPr>
        <p:spPr>
          <a:xfrm>
            <a:off x="984740" y="1468965"/>
            <a:ext cx="4591782"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資料蒐集與變數預期影響</a:t>
            </a:r>
          </a:p>
        </p:txBody>
      </p:sp>
      <p:graphicFrame>
        <p:nvGraphicFramePr>
          <p:cNvPr id="5" name="表格 4">
            <a:extLst>
              <a:ext uri="{FF2B5EF4-FFF2-40B4-BE49-F238E27FC236}">
                <a16:creationId xmlns:a16="http://schemas.microsoft.com/office/drawing/2014/main" id="{F4270DA3-1811-BDB9-DCD7-46F1F7C54794}"/>
              </a:ext>
            </a:extLst>
          </p:cNvPr>
          <p:cNvGraphicFramePr>
            <a:graphicFrameLocks noGrp="1"/>
          </p:cNvGraphicFramePr>
          <p:nvPr>
            <p:extLst>
              <p:ext uri="{D42A27DB-BD31-4B8C-83A1-F6EECF244321}">
                <p14:modId xmlns:p14="http://schemas.microsoft.com/office/powerpoint/2010/main" val="3393220252"/>
              </p:ext>
            </p:extLst>
          </p:nvPr>
        </p:nvGraphicFramePr>
        <p:xfrm>
          <a:off x="862328" y="2050969"/>
          <a:ext cx="10625370" cy="4552604"/>
        </p:xfrm>
        <a:graphic>
          <a:graphicData uri="http://schemas.openxmlformats.org/drawingml/2006/table">
            <a:tbl>
              <a:tblPr firstRow="1" firstCol="1" bandRow="1">
                <a:tableStyleId>{EB344D84-9AFB-497E-A393-DC336BA19D2E}</a:tableStyleId>
              </a:tblPr>
              <a:tblGrid>
                <a:gridCol w="1857722">
                  <a:extLst>
                    <a:ext uri="{9D8B030D-6E8A-4147-A177-3AD203B41FA5}">
                      <a16:colId xmlns:a16="http://schemas.microsoft.com/office/drawing/2014/main" val="3656477896"/>
                    </a:ext>
                  </a:extLst>
                </a:gridCol>
                <a:gridCol w="4534190">
                  <a:extLst>
                    <a:ext uri="{9D8B030D-6E8A-4147-A177-3AD203B41FA5}">
                      <a16:colId xmlns:a16="http://schemas.microsoft.com/office/drawing/2014/main" val="406311181"/>
                    </a:ext>
                  </a:extLst>
                </a:gridCol>
                <a:gridCol w="2723137">
                  <a:extLst>
                    <a:ext uri="{9D8B030D-6E8A-4147-A177-3AD203B41FA5}">
                      <a16:colId xmlns:a16="http://schemas.microsoft.com/office/drawing/2014/main" val="2333469577"/>
                    </a:ext>
                  </a:extLst>
                </a:gridCol>
                <a:gridCol w="1510321">
                  <a:extLst>
                    <a:ext uri="{9D8B030D-6E8A-4147-A177-3AD203B41FA5}">
                      <a16:colId xmlns:a16="http://schemas.microsoft.com/office/drawing/2014/main" val="2006524341"/>
                    </a:ext>
                  </a:extLst>
                </a:gridCol>
              </a:tblGrid>
              <a:tr h="325186">
                <a:tc>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類型</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tcPr>
                </a:tc>
                <a:tc>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變數</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tcPr>
                </a:tc>
                <a:tc>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資料來源</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tcPr>
                </a:tc>
                <a:tc>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預期影響</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1202873553"/>
                  </a:ext>
                </a:extLst>
              </a:tr>
              <a:tr h="325186">
                <a:tc rowSpan="2">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應變數</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B w="19050" cap="flat" cmpd="sng" algn="ctr">
                      <a:solidFill>
                        <a:schemeClr val="bg1"/>
                      </a:solidFill>
                      <a:prstDash val="solid"/>
                      <a:round/>
                      <a:headEnd type="none" w="med" len="med"/>
                      <a:tailEnd type="none" w="med" len="med"/>
                    </a:lnB>
                  </a:tcPr>
                </a:tc>
                <a:tc>
                  <a:txBody>
                    <a:bodyPr/>
                    <a:lstStyle/>
                    <a:p>
                      <a:pPr algn="just"/>
                      <a:r>
                        <a:rPr lang="en-US" sz="2000" kern="0" dirty="0" err="1">
                          <a:effectLst/>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 1.0/2.0</a:t>
                      </a: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站點租還量</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B w="1905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algn="ctr"/>
                      <a:r>
                        <a:rPr lang="zh-TW" sz="2000" kern="0">
                          <a:effectLst/>
                          <a:latin typeface="Times New Roman" panose="02020603050405020304" pitchFamily="18" charset="0"/>
                          <a:ea typeface="Adobe 仿宋 Std R" panose="02020400000000000000" pitchFamily="18" charset="-128"/>
                          <a:cs typeface="Times New Roman" panose="02020603050405020304" pitchFamily="18" charset="0"/>
                        </a:rPr>
                        <a:t>政府資料開放平臺</a:t>
                      </a:r>
                      <a:endParaRPr lang="zh-TW" sz="3200" kern="10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B w="19050" cap="flat" cmpd="sng" algn="ctr">
                      <a:solidFill>
                        <a:schemeClr val="tx1">
                          <a:lumMod val="50000"/>
                          <a:lumOff val="50000"/>
                        </a:schemeClr>
                      </a:solidFill>
                      <a:prstDash val="solid"/>
                      <a:round/>
                      <a:headEnd type="none" w="med" len="med"/>
                      <a:tailEnd type="none" w="med" len="med"/>
                    </a:lnB>
                    <a:solidFill>
                      <a:schemeClr val="bg1"/>
                    </a:solidFill>
                  </a:tcPr>
                </a:tc>
                <a:tc rowSpan="2">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X</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B w="190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8606075"/>
                  </a:ext>
                </a:extLst>
              </a:tr>
              <a:tr h="325186">
                <a:tc vMerge="1">
                  <a:txBody>
                    <a:bodyPr/>
                    <a:lstStyle/>
                    <a:p>
                      <a:endParaRPr lang="zh-TW" altLang="en-US"/>
                    </a:p>
                  </a:txBody>
                  <a:tcPr/>
                </a:tc>
                <a:tc>
                  <a:txBody>
                    <a:bodyPr/>
                    <a:lstStyle/>
                    <a:p>
                      <a:pPr algn="just"/>
                      <a:r>
                        <a:rPr lang="en-US" sz="2000" kern="0" dirty="0" err="1">
                          <a:effectLst/>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 2.0</a:t>
                      </a: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起訖對騎乘比例</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bg1"/>
                    </a:solidFill>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4081275852"/>
                  </a:ext>
                </a:extLst>
              </a:tr>
              <a:tr h="325186">
                <a:tc rowSpan="3">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社會經濟變量</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just"/>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所在村里人口密度</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tc rowSpan="2">
                  <a:txBody>
                    <a:bodyPr/>
                    <a:lstStyle/>
                    <a:p>
                      <a:pPr algn="ctr"/>
                      <a:r>
                        <a:rPr lang="zh-TW" sz="2000" kern="0">
                          <a:effectLst/>
                          <a:latin typeface="Times New Roman" panose="02020603050405020304" pitchFamily="18" charset="0"/>
                          <a:ea typeface="Adobe 仿宋 Std R" panose="02020400000000000000" pitchFamily="18" charset="-128"/>
                          <a:cs typeface="Times New Roman" panose="02020603050405020304" pitchFamily="18" charset="0"/>
                        </a:rPr>
                        <a:t>政府資料開放平臺</a:t>
                      </a:r>
                      <a:endParaRPr lang="zh-TW" sz="3200" kern="10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tx1">
                          <a:lumMod val="50000"/>
                          <a:lumOff val="50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35278480"/>
                  </a:ext>
                </a:extLst>
              </a:tr>
              <a:tr h="325186">
                <a:tc vMerge="1">
                  <a:txBody>
                    <a:bodyPr/>
                    <a:lstStyle/>
                    <a:p>
                      <a:endParaRPr lang="zh-TW" altLang="en-US"/>
                    </a:p>
                  </a:txBody>
                  <a:tcPr/>
                </a:tc>
                <a:tc>
                  <a:txBody>
                    <a:bodyPr/>
                    <a:lstStyle/>
                    <a:p>
                      <a:pPr algn="just"/>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所在村里所得中位數</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endParaRPr lang="zh-TW" altLang="en-US"/>
                    </a:p>
                  </a:txBody>
                  <a:tcPr/>
                </a:tc>
                <a:tc>
                  <a:txBody>
                    <a:bodyPr/>
                    <a:lstStyle/>
                    <a:p>
                      <a:pPr algn="ctr"/>
                      <a:r>
                        <a:rPr lang="en-US" sz="2000" kern="0">
                          <a:effectLst/>
                          <a:latin typeface="Times New Roman" panose="02020603050405020304" pitchFamily="18" charset="0"/>
                          <a:ea typeface="Adobe 仿宋 Std R" panose="02020400000000000000" pitchFamily="18" charset="-128"/>
                          <a:cs typeface="Times New Roman" panose="02020603050405020304" pitchFamily="18" charset="0"/>
                        </a:rPr>
                        <a:t>+</a:t>
                      </a:r>
                      <a:r>
                        <a:rPr lang="zh-TW" sz="2000" kern="0">
                          <a:effectLst/>
                          <a:latin typeface="Times New Roman" panose="02020603050405020304" pitchFamily="18" charset="0"/>
                          <a:ea typeface="Adobe 仿宋 Std R" panose="02020400000000000000" pitchFamily="18" charset="-128"/>
                          <a:cs typeface="Times New Roman" panose="02020603050405020304" pitchFamily="18" charset="0"/>
                        </a:rPr>
                        <a:t>（文獻）</a:t>
                      </a:r>
                      <a:endParaRPr lang="zh-TW" sz="3200" kern="10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1599481"/>
                  </a:ext>
                </a:extLst>
              </a:tr>
              <a:tr h="325186">
                <a:tc vMerge="1">
                  <a:txBody>
                    <a:bodyPr/>
                    <a:lstStyle/>
                    <a:p>
                      <a:endParaRPr lang="zh-TW" altLang="en-US"/>
                    </a:p>
                  </a:txBody>
                  <a:tcPr/>
                </a:tc>
                <a:tc>
                  <a:txBody>
                    <a:bodyPr/>
                    <a:lstStyle/>
                    <a:p>
                      <a:pPr algn="just"/>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土地使用</a:t>
                      </a: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環域</a:t>
                      </a: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300</a:t>
                      </a: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公尺內商店數</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OpenStreetMap</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bg1">
                          <a:lumMod val="85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45037844"/>
                  </a:ext>
                </a:extLst>
              </a:tr>
              <a:tr h="325186">
                <a:tc rowSpan="3">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建成環境因素</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just"/>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環域</a:t>
                      </a:r>
                      <a:r>
                        <a:rPr lang="en-US" alt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 </a:t>
                      </a: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300 </a:t>
                      </a: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公尺內是否有大專院校</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政府資料開放平臺</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tx1">
                          <a:lumMod val="50000"/>
                          <a:lumOff val="50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28860208"/>
                  </a:ext>
                </a:extLst>
              </a:tr>
              <a:tr h="325186">
                <a:tc vMerge="1">
                  <a:txBody>
                    <a:bodyPr/>
                    <a:lstStyle/>
                    <a:p>
                      <a:endParaRPr lang="zh-TW" altLang="en-US"/>
                    </a:p>
                  </a:txBody>
                  <a:tcPr/>
                </a:tc>
                <a:tc>
                  <a:txBody>
                    <a:bodyPr/>
                    <a:lstStyle/>
                    <a:p>
                      <a:pPr algn="just"/>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環域</a:t>
                      </a:r>
                      <a:r>
                        <a:rPr lang="en-US" alt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 </a:t>
                      </a: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300 </a:t>
                      </a: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公尺內是否有中學（國高中）</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solidFill>
                  </a:tcPr>
                </a:tc>
                <a:tc vMerge="1">
                  <a:txBody>
                    <a:bodyPr/>
                    <a:lstStyle/>
                    <a:p>
                      <a:endParaRPr lang="zh-TW" altLang="en-US"/>
                    </a:p>
                  </a:txBody>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15882825"/>
                  </a:ext>
                </a:extLst>
              </a:tr>
              <a:tr h="325186">
                <a:tc vMerge="1">
                  <a:txBody>
                    <a:bodyPr/>
                    <a:lstStyle/>
                    <a:p>
                      <a:endParaRPr lang="zh-TW" altLang="en-US"/>
                    </a:p>
                  </a:txBody>
                  <a:tcPr/>
                </a:tc>
                <a:tc>
                  <a:txBody>
                    <a:bodyPr/>
                    <a:lstStyle/>
                    <a:p>
                      <a:pPr algn="just"/>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環域</a:t>
                      </a:r>
                      <a:r>
                        <a:rPr lang="en-US" alt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 </a:t>
                      </a: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300 </a:t>
                      </a: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公尺內人行道總長度</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lang="zh-TW" sz="2000" kern="0">
                          <a:effectLst/>
                          <a:latin typeface="Times New Roman" panose="02020603050405020304" pitchFamily="18" charset="0"/>
                          <a:ea typeface="Adobe 仿宋 Std R" panose="02020400000000000000" pitchFamily="18" charset="-128"/>
                          <a:cs typeface="Times New Roman" panose="02020603050405020304" pitchFamily="18" charset="0"/>
                        </a:rPr>
                        <a:t>營建署人行道資料庫</a:t>
                      </a:r>
                      <a:endParaRPr lang="zh-TW" sz="3200" kern="10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bg1">
                          <a:lumMod val="85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58096823"/>
                  </a:ext>
                </a:extLst>
              </a:tr>
              <a:tr h="325186">
                <a:tc rowSpan="5">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交通運輸因素</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T w="19050" cap="flat" cmpd="sng" algn="ctr">
                      <a:solidFill>
                        <a:schemeClr val="bg1"/>
                      </a:solidFill>
                      <a:prstDash val="solid"/>
                      <a:round/>
                      <a:headEnd type="none" w="med" len="med"/>
                      <a:tailEnd type="none" w="med" len="med"/>
                    </a:lnT>
                  </a:tcPr>
                </a:tc>
                <a:tc>
                  <a:txBody>
                    <a:bodyPr/>
                    <a:lstStyle/>
                    <a:p>
                      <a:pPr algn="just"/>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與捷運站的直線距離</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tc rowSpan="4">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運輸資料流通服務平臺</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tx1">
                          <a:lumMod val="50000"/>
                          <a:lumOff val="50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95715393"/>
                  </a:ext>
                </a:extLst>
              </a:tr>
              <a:tr h="325186">
                <a:tc vMerge="1">
                  <a:txBody>
                    <a:bodyPr/>
                    <a:lstStyle/>
                    <a:p>
                      <a:endParaRPr lang="zh-TW" altLang="en-US"/>
                    </a:p>
                  </a:txBody>
                  <a:tcPr/>
                </a:tc>
                <a:tc>
                  <a:txBody>
                    <a:bodyPr/>
                    <a:lstStyle/>
                    <a:p>
                      <a:pPr algn="just"/>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環域</a:t>
                      </a: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300</a:t>
                      </a: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公尺內自行車路線總長度</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endParaRPr lang="zh-TW" altLang="en-US"/>
                    </a:p>
                  </a:txBody>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8679315"/>
                  </a:ext>
                </a:extLst>
              </a:tr>
              <a:tr h="325186">
                <a:tc vMerge="1">
                  <a:txBody>
                    <a:bodyPr/>
                    <a:lstStyle/>
                    <a:p>
                      <a:endParaRPr lang="zh-TW" altLang="en-US"/>
                    </a:p>
                  </a:txBody>
                  <a:tcPr/>
                </a:tc>
                <a:tc>
                  <a:txBody>
                    <a:bodyPr/>
                    <a:lstStyle/>
                    <a:p>
                      <a:pPr algn="just"/>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停車場的停車位總數</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endParaRPr lang="zh-TW" altLang="en-US"/>
                    </a:p>
                  </a:txBody>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50751024"/>
                  </a:ext>
                </a:extLst>
              </a:tr>
              <a:tr h="325186">
                <a:tc vMerge="1">
                  <a:txBody>
                    <a:bodyPr/>
                    <a:lstStyle/>
                    <a:p>
                      <a:endParaRPr lang="zh-TW" altLang="en-US"/>
                    </a:p>
                  </a:txBody>
                  <a:tcPr/>
                </a:tc>
                <a:tc>
                  <a:txBody>
                    <a:bodyPr/>
                    <a:lstStyle/>
                    <a:p>
                      <a:pPr algn="just"/>
                      <a:r>
                        <a:rPr lang="en-US" sz="2000" kern="0" dirty="0" err="1">
                          <a:effectLst/>
                          <a:latin typeface="Times New Roman" panose="02020603050405020304" pitchFamily="18" charset="0"/>
                          <a:ea typeface="Adobe 仿宋 Std R" panose="02020400000000000000" pitchFamily="18" charset="-128"/>
                          <a:cs typeface="Times New Roman" panose="02020603050405020304" pitchFamily="18" charset="0"/>
                        </a:rPr>
                        <a:t>YouBike</a:t>
                      </a: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站點車樁數</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endParaRPr lang="zh-TW" altLang="en-US"/>
                    </a:p>
                  </a:txBody>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50454275"/>
                  </a:ext>
                </a:extLst>
              </a:tr>
              <a:tr h="325186">
                <a:tc vMerge="1">
                  <a:txBody>
                    <a:bodyPr/>
                    <a:lstStyle/>
                    <a:p>
                      <a:endParaRPr lang="zh-TW" altLang="en-US"/>
                    </a:p>
                  </a:txBody>
                  <a:tcPr/>
                </a:tc>
                <a:tc>
                  <a:txBody>
                    <a:bodyPr/>
                    <a:lstStyle/>
                    <a:p>
                      <a:pPr algn="just"/>
                      <a:r>
                        <a:rPr lang="zh-TW" sz="2000" kern="0">
                          <a:effectLst/>
                          <a:latin typeface="Times New Roman" panose="02020603050405020304" pitchFamily="18" charset="0"/>
                          <a:ea typeface="Adobe 仿宋 Std R" panose="02020400000000000000" pitchFamily="18" charset="-128"/>
                          <a:cs typeface="Times New Roman" panose="02020603050405020304" pitchFamily="18" charset="0"/>
                        </a:rPr>
                        <a:t>所在行政區汽機車持有率及駕照數</a:t>
                      </a:r>
                      <a:endParaRPr lang="zh-TW" sz="3200" kern="10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solidFill>
                      <a:schemeClr val="bg1">
                        <a:lumMod val="95000"/>
                      </a:schemeClr>
                    </a:solidFill>
                  </a:tcPr>
                </a:tc>
                <a:tc>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臺北市統計資料查詢網</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solidFill>
                      <a:schemeClr val="bg1">
                        <a:lumMod val="95000"/>
                      </a:schemeClr>
                    </a:solidFill>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bg1">
                          <a:lumMod val="85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3505908320"/>
                  </a:ext>
                </a:extLst>
              </a:tr>
            </a:tbl>
          </a:graphicData>
        </a:graphic>
      </p:graphicFrame>
    </p:spTree>
    <p:extLst>
      <p:ext uri="{BB962C8B-B14F-4D97-AF65-F5344CB8AC3E}">
        <p14:creationId xmlns:p14="http://schemas.microsoft.com/office/powerpoint/2010/main" val="619605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字方塊 19">
            <a:extLst>
              <a:ext uri="{FF2B5EF4-FFF2-40B4-BE49-F238E27FC236}">
                <a16:creationId xmlns:a16="http://schemas.microsoft.com/office/drawing/2014/main" id="{5DB6A928-2FAE-4D1B-9E7F-AD9A9F90F8AF}"/>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研究方法</a:t>
            </a:r>
            <a:endParaRPr lang="en-US" altLang="zh-TW" sz="2400" b="1" dirty="0">
              <a:latin typeface="Adobe 仿宋 Std R" panose="02020400000000000000" pitchFamily="18" charset="-128"/>
              <a:ea typeface="Adobe 仿宋 Std R" panose="02020400000000000000" pitchFamily="18" charset="-128"/>
            </a:endParaRPr>
          </a:p>
        </p:txBody>
      </p:sp>
      <p:sp>
        <p:nvSpPr>
          <p:cNvPr id="39" name="投影片編號版面配置區 6">
            <a:extLst>
              <a:ext uri="{FF2B5EF4-FFF2-40B4-BE49-F238E27FC236}">
                <a16:creationId xmlns:a16="http://schemas.microsoft.com/office/drawing/2014/main" id="{543831C4-E7EB-8FEC-D6FE-3883D5DA3DB5}"/>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7</a:t>
            </a:fld>
            <a:endParaRPr lang="zh-TW" altLang="en-US" sz="1600"/>
          </a:p>
        </p:txBody>
      </p:sp>
      <p:sp>
        <p:nvSpPr>
          <p:cNvPr id="51" name="文字方塊 50">
            <a:extLst>
              <a:ext uri="{FF2B5EF4-FFF2-40B4-BE49-F238E27FC236}">
                <a16:creationId xmlns:a16="http://schemas.microsoft.com/office/drawing/2014/main" id="{F90EE7DA-BC88-DF10-5E67-4E057629FF33}"/>
              </a:ext>
            </a:extLst>
          </p:cNvPr>
          <p:cNvSpPr txBox="1"/>
          <p:nvPr/>
        </p:nvSpPr>
        <p:spPr>
          <a:xfrm>
            <a:off x="984740" y="1468965"/>
            <a:ext cx="4591782"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模式建構</a:t>
            </a:r>
          </a:p>
        </p:txBody>
      </p:sp>
      <p:pic>
        <p:nvPicPr>
          <p:cNvPr id="8" name="圖片 7">
            <a:extLst>
              <a:ext uri="{FF2B5EF4-FFF2-40B4-BE49-F238E27FC236}">
                <a16:creationId xmlns:a16="http://schemas.microsoft.com/office/drawing/2014/main" id="{794EE20C-8B55-FA28-DD2A-3D78C4E51414}"/>
              </a:ext>
            </a:extLst>
          </p:cNvPr>
          <p:cNvPicPr>
            <a:picLocks noChangeAspect="1"/>
          </p:cNvPicPr>
          <p:nvPr/>
        </p:nvPicPr>
        <p:blipFill rotWithShape="1">
          <a:blip r:embed="rId2"/>
          <a:srcRect l="37937" r="40522" b="-4495"/>
          <a:stretch/>
        </p:blipFill>
        <p:spPr>
          <a:xfrm>
            <a:off x="1020042" y="4832491"/>
            <a:ext cx="2808910" cy="597094"/>
          </a:xfrm>
          <a:prstGeom prst="rect">
            <a:avLst/>
          </a:prstGeom>
        </p:spPr>
      </p:pic>
      <p:pic>
        <p:nvPicPr>
          <p:cNvPr id="10" name="圖片 9">
            <a:extLst>
              <a:ext uri="{FF2B5EF4-FFF2-40B4-BE49-F238E27FC236}">
                <a16:creationId xmlns:a16="http://schemas.microsoft.com/office/drawing/2014/main" id="{F4115631-B142-C205-F09E-EF7AFBAE070E}"/>
              </a:ext>
            </a:extLst>
          </p:cNvPr>
          <p:cNvPicPr>
            <a:picLocks noChangeAspect="1"/>
          </p:cNvPicPr>
          <p:nvPr/>
        </p:nvPicPr>
        <p:blipFill rotWithShape="1">
          <a:blip r:embed="rId3"/>
          <a:srcRect l="35434" r="36132"/>
          <a:stretch/>
        </p:blipFill>
        <p:spPr>
          <a:xfrm>
            <a:off x="1305951" y="5429585"/>
            <a:ext cx="3707760" cy="597094"/>
          </a:xfrm>
          <a:prstGeom prst="rect">
            <a:avLst/>
          </a:prstGeom>
        </p:spPr>
      </p:pic>
      <p:pic>
        <p:nvPicPr>
          <p:cNvPr id="12" name="圖片 11">
            <a:extLst>
              <a:ext uri="{FF2B5EF4-FFF2-40B4-BE49-F238E27FC236}">
                <a16:creationId xmlns:a16="http://schemas.microsoft.com/office/drawing/2014/main" id="{5C117282-A41E-AAD7-EC12-A6739F8B919B}"/>
              </a:ext>
            </a:extLst>
          </p:cNvPr>
          <p:cNvPicPr>
            <a:picLocks noChangeAspect="1"/>
          </p:cNvPicPr>
          <p:nvPr/>
        </p:nvPicPr>
        <p:blipFill rotWithShape="1">
          <a:blip r:embed="rId4"/>
          <a:srcRect l="26941" r="28623"/>
          <a:stretch/>
        </p:blipFill>
        <p:spPr>
          <a:xfrm>
            <a:off x="1092558" y="6026679"/>
            <a:ext cx="5794378" cy="597094"/>
          </a:xfrm>
          <a:prstGeom prst="rect">
            <a:avLst/>
          </a:prstGeom>
        </p:spPr>
      </p:pic>
      <p:sp>
        <p:nvSpPr>
          <p:cNvPr id="16" name="文字方塊 15">
            <a:extLst>
              <a:ext uri="{FF2B5EF4-FFF2-40B4-BE49-F238E27FC236}">
                <a16:creationId xmlns:a16="http://schemas.microsoft.com/office/drawing/2014/main" id="{CA591EEF-16C8-6A5C-E1F6-B6EA93E3697C}"/>
              </a:ext>
            </a:extLst>
          </p:cNvPr>
          <p:cNvSpPr txBox="1"/>
          <p:nvPr/>
        </p:nvSpPr>
        <p:spPr>
          <a:xfrm>
            <a:off x="984739" y="2120218"/>
            <a:ext cx="5902197"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dirty="0">
                <a:latin typeface="Times New Roman" panose="02020603050405020304" pitchFamily="18" charset="0"/>
                <a:cs typeface="Times New Roman" panose="02020603050405020304" pitchFamily="18" charset="0"/>
              </a:rPr>
              <a:t>多層次迴歸（</a:t>
            </a:r>
            <a:r>
              <a:rPr lang="en-US" altLang="zh-TW" dirty="0">
                <a:latin typeface="Times New Roman" panose="02020603050405020304" pitchFamily="18" charset="0"/>
                <a:cs typeface="Times New Roman" panose="02020603050405020304" pitchFamily="18" charset="0"/>
              </a:rPr>
              <a:t>Multilevel Model</a:t>
            </a:r>
            <a:r>
              <a:rPr lang="zh-TW" altLang="en-US" dirty="0">
                <a:latin typeface="Times New Roman" panose="02020603050405020304" pitchFamily="18" charset="0"/>
                <a:cs typeface="Times New Roman" panose="02020603050405020304" pitchFamily="18" charset="0"/>
              </a:rPr>
              <a:t>）</a:t>
            </a:r>
          </a:p>
        </p:txBody>
      </p:sp>
      <p:pic>
        <p:nvPicPr>
          <p:cNvPr id="14" name="圖片 13">
            <a:extLst>
              <a:ext uri="{FF2B5EF4-FFF2-40B4-BE49-F238E27FC236}">
                <a16:creationId xmlns:a16="http://schemas.microsoft.com/office/drawing/2014/main" id="{252DBC99-B5F7-B6E1-47EE-8FD6E78C8101}"/>
              </a:ext>
            </a:extLst>
          </p:cNvPr>
          <p:cNvPicPr>
            <a:picLocks noChangeAspect="1"/>
          </p:cNvPicPr>
          <p:nvPr/>
        </p:nvPicPr>
        <p:blipFill rotWithShape="1">
          <a:blip r:embed="rId5"/>
          <a:srcRect l="12771" r="11099" b="6423"/>
          <a:stretch/>
        </p:blipFill>
        <p:spPr>
          <a:xfrm>
            <a:off x="1334887" y="3357664"/>
            <a:ext cx="8793089" cy="907326"/>
          </a:xfrm>
          <a:prstGeom prst="rect">
            <a:avLst/>
          </a:prstGeom>
        </p:spPr>
      </p:pic>
      <p:sp>
        <p:nvSpPr>
          <p:cNvPr id="19" name="文字方塊 18">
            <a:extLst>
              <a:ext uri="{FF2B5EF4-FFF2-40B4-BE49-F238E27FC236}">
                <a16:creationId xmlns:a16="http://schemas.microsoft.com/office/drawing/2014/main" id="{DBF61F28-138C-6A82-616B-EF8FCE12ADEB}"/>
              </a:ext>
            </a:extLst>
          </p:cNvPr>
          <p:cNvSpPr txBox="1"/>
          <p:nvPr/>
        </p:nvSpPr>
        <p:spPr>
          <a:xfrm>
            <a:off x="1020042" y="2749274"/>
            <a:ext cx="9941169" cy="40011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000" dirty="0">
                <a:latin typeface="Times New Roman" panose="02020603050405020304" pitchFamily="18" charset="0"/>
                <a:cs typeface="Times New Roman" panose="02020603050405020304" pitchFamily="18" charset="0"/>
              </a:rPr>
              <a:t>分別探討影響 </a:t>
            </a:r>
            <a:r>
              <a:rPr lang="en-US" altLang="zh-TW" sz="2000" dirty="0">
                <a:latin typeface="Times New Roman" panose="02020603050405020304" pitchFamily="18" charset="0"/>
                <a:cs typeface="Times New Roman" panose="02020603050405020304" pitchFamily="18" charset="0"/>
              </a:rPr>
              <a:t>YouBike1.0 </a:t>
            </a:r>
            <a:r>
              <a:rPr lang="zh-TW" altLang="en-US" sz="2000" dirty="0">
                <a:latin typeface="Times New Roman" panose="02020603050405020304" pitchFamily="18" charset="0"/>
                <a:cs typeface="Times New Roman" panose="02020603050405020304" pitchFamily="18" charset="0"/>
              </a:rPr>
              <a:t>與 </a:t>
            </a:r>
            <a:r>
              <a:rPr lang="en-US" altLang="zh-TW" sz="2000" dirty="0">
                <a:latin typeface="Times New Roman" panose="02020603050405020304" pitchFamily="18" charset="0"/>
                <a:cs typeface="Times New Roman" panose="02020603050405020304" pitchFamily="18" charset="0"/>
              </a:rPr>
              <a:t>YouBike2.0 </a:t>
            </a:r>
            <a:r>
              <a:rPr lang="zh-TW" altLang="en-US" sz="2000" dirty="0">
                <a:latin typeface="Times New Roman" panose="02020603050405020304" pitchFamily="18" charset="0"/>
                <a:cs typeface="Times New Roman" panose="02020603050405020304" pitchFamily="18" charset="0"/>
              </a:rPr>
              <a:t>站點租還量的因子</a:t>
            </a:r>
            <a:endParaRPr lang="en-US" altLang="zh-TW" sz="2000" dirty="0">
              <a:latin typeface="Times New Roman" panose="02020603050405020304" pitchFamily="18" charset="0"/>
              <a:cs typeface="Times New Roman" panose="02020603050405020304" pitchFamily="18" charset="0"/>
            </a:endParaRPr>
          </a:p>
        </p:txBody>
      </p:sp>
      <p:sp>
        <p:nvSpPr>
          <p:cNvPr id="15" name="右大括弧 14">
            <a:extLst>
              <a:ext uri="{FF2B5EF4-FFF2-40B4-BE49-F238E27FC236}">
                <a16:creationId xmlns:a16="http://schemas.microsoft.com/office/drawing/2014/main" id="{324B5178-361F-6007-B45F-DD5DC398FC04}"/>
              </a:ext>
            </a:extLst>
          </p:cNvPr>
          <p:cNvSpPr/>
          <p:nvPr/>
        </p:nvSpPr>
        <p:spPr>
          <a:xfrm>
            <a:off x="6792955" y="5046731"/>
            <a:ext cx="307374" cy="1537779"/>
          </a:xfrm>
          <a:prstGeom prst="rightBrace">
            <a:avLst/>
          </a:prstGeom>
          <a:ln w="190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C17275DF-627F-19D1-720B-8FE884211572}"/>
              </a:ext>
            </a:extLst>
          </p:cNvPr>
          <p:cNvSpPr txBox="1"/>
          <p:nvPr/>
        </p:nvSpPr>
        <p:spPr>
          <a:xfrm>
            <a:off x="7349077" y="5209291"/>
            <a:ext cx="4690523" cy="1015663"/>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000" u="sng"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隨機效果</a:t>
            </a:r>
            <a:endParaRPr lang="en-US" altLang="zh-TW" sz="2000" u="sng"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zh-TW" altLang="en-US" sz="2000" dirty="0">
                <a:solidFill>
                  <a:srgbClr val="002060"/>
                </a:solidFill>
                <a:latin typeface="Times New Roman" panose="02020603050405020304" pitchFamily="18" charset="0"/>
                <a:cs typeface="Times New Roman" panose="02020603050405020304" pitchFamily="18" charset="0"/>
              </a:rPr>
              <a:t>各區域截矩、「與捷運站的直線距離」及「站點車樁數」的影響程度不同</a:t>
            </a:r>
            <a:endParaRPr lang="en-US" altLang="zh-TW" sz="2000" dirty="0">
              <a:solidFill>
                <a:srgbClr val="002060"/>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8E13C3E3-3BB6-9C04-8806-FAFBF85B0461}"/>
              </a:ext>
            </a:extLst>
          </p:cNvPr>
          <p:cNvSpPr/>
          <p:nvPr/>
        </p:nvSpPr>
        <p:spPr>
          <a:xfrm>
            <a:off x="1447800" y="3581400"/>
            <a:ext cx="472440" cy="4419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DB9522AC-B282-E011-FA9C-2CAC1156FB67}"/>
              </a:ext>
            </a:extLst>
          </p:cNvPr>
          <p:cNvSpPr/>
          <p:nvPr/>
        </p:nvSpPr>
        <p:spPr>
          <a:xfrm>
            <a:off x="2923610" y="3428999"/>
            <a:ext cx="1313109" cy="8613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D5C4B95C-AAC5-A3D8-F264-85EAE0D6A163}"/>
              </a:ext>
            </a:extLst>
          </p:cNvPr>
          <p:cNvSpPr txBox="1"/>
          <p:nvPr/>
        </p:nvSpPr>
        <p:spPr>
          <a:xfrm>
            <a:off x="2954938" y="4326185"/>
            <a:ext cx="1250452" cy="40011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000" dirty="0">
                <a:solidFill>
                  <a:srgbClr val="FF0000"/>
                </a:solidFill>
                <a:latin typeface="Times New Roman" panose="02020603050405020304" pitchFamily="18" charset="0"/>
                <a:cs typeface="Times New Roman" panose="02020603050405020304" pitchFamily="18" charset="0"/>
              </a:rPr>
              <a:t>各項變因</a:t>
            </a:r>
            <a:endParaRPr lang="en-US" altLang="zh-TW" sz="20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7" name="文字方塊 26">
                <a:extLst>
                  <a:ext uri="{FF2B5EF4-FFF2-40B4-BE49-F238E27FC236}">
                    <a16:creationId xmlns:a16="http://schemas.microsoft.com/office/drawing/2014/main" id="{07A98019-DDD2-4AF9-C627-8360325D44F0}"/>
                  </a:ext>
                </a:extLst>
              </p:cNvPr>
              <p:cNvSpPr txBox="1"/>
              <p:nvPr/>
            </p:nvSpPr>
            <p:spPr>
              <a:xfrm>
                <a:off x="531990" y="4066825"/>
                <a:ext cx="1612542" cy="707886"/>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14:m>
                  <m:oMath xmlns:m="http://schemas.openxmlformats.org/officeDocument/2006/math">
                    <m:r>
                      <a:rPr lang="en-US" altLang="zh-TW" sz="2000" i="1" dirty="0" smtClean="0">
                        <a:solidFill>
                          <a:srgbClr val="FF0000"/>
                        </a:solidFill>
                        <a:latin typeface="Cambria Math" panose="02040503050406030204" pitchFamily="18" charset="0"/>
                        <a:cs typeface="Times New Roman" panose="02020603050405020304" pitchFamily="18" charset="0"/>
                      </a:rPr>
                      <m:t>𝑖</m:t>
                    </m:r>
                    <m:r>
                      <a:rPr lang="zh-TW" altLang="en-US" sz="2000" i="1" dirty="0">
                        <a:solidFill>
                          <a:srgbClr val="FF0000"/>
                        </a:solidFill>
                        <a:latin typeface="Cambria Math" panose="02040503050406030204" pitchFamily="18" charset="0"/>
                        <a:cs typeface="Times New Roman" panose="02020603050405020304" pitchFamily="18" charset="0"/>
                      </a:rPr>
                      <m:t> </m:t>
                    </m:r>
                  </m:oMath>
                </a14:m>
                <a:r>
                  <a:rPr lang="zh-TW" altLang="en-US" sz="2000" dirty="0">
                    <a:solidFill>
                      <a:srgbClr val="FF0000"/>
                    </a:solidFill>
                    <a:latin typeface="Times New Roman" panose="02020603050405020304" pitchFamily="18" charset="0"/>
                    <a:cs typeface="Times New Roman" panose="02020603050405020304" pitchFamily="18" charset="0"/>
                  </a:rPr>
                  <a:t>區域站點</a:t>
                </a:r>
                <a14:m>
                  <m:oMath xmlns:m="http://schemas.openxmlformats.org/officeDocument/2006/math">
                    <m:r>
                      <a:rPr lang="zh-TW" altLang="en-US" sz="2000" i="1" dirty="0">
                        <a:solidFill>
                          <a:srgbClr val="FF0000"/>
                        </a:solidFill>
                        <a:latin typeface="Cambria Math" panose="02040503050406030204" pitchFamily="18" charset="0"/>
                        <a:cs typeface="Times New Roman" panose="02020603050405020304" pitchFamily="18" charset="0"/>
                      </a:rPr>
                      <m:t> </m:t>
                    </m:r>
                    <m:r>
                      <a:rPr lang="en-US" altLang="zh-TW" sz="2000" i="1" dirty="0" smtClean="0">
                        <a:solidFill>
                          <a:srgbClr val="FF0000"/>
                        </a:solidFill>
                        <a:latin typeface="Cambria Math" panose="02040503050406030204" pitchFamily="18" charset="0"/>
                        <a:cs typeface="Times New Roman" panose="02020603050405020304" pitchFamily="18" charset="0"/>
                      </a:rPr>
                      <m:t>𝑗</m:t>
                    </m:r>
                  </m:oMath>
                </a14:m>
                <a:r>
                  <a:rPr lang="zh-TW" altLang="en-US" sz="2000" dirty="0">
                    <a:solidFill>
                      <a:srgbClr val="FF0000"/>
                    </a:solidFill>
                    <a:latin typeface="Times New Roman" panose="02020603050405020304" pitchFamily="18" charset="0"/>
                    <a:cs typeface="Times New Roman" panose="02020603050405020304" pitchFamily="18" charset="0"/>
                  </a:rPr>
                  <a:t>的租還量</a:t>
                </a:r>
                <a:endParaRPr lang="en-US" altLang="zh-TW" sz="2000" dirty="0">
                  <a:solidFill>
                    <a:srgbClr val="FF0000"/>
                  </a:solidFill>
                  <a:latin typeface="Times New Roman" panose="02020603050405020304" pitchFamily="18" charset="0"/>
                  <a:cs typeface="Times New Roman" panose="02020603050405020304" pitchFamily="18" charset="0"/>
                </a:endParaRPr>
              </a:p>
            </p:txBody>
          </p:sp>
        </mc:Choice>
        <mc:Fallback>
          <p:sp>
            <p:nvSpPr>
              <p:cNvPr id="27" name="文字方塊 26">
                <a:extLst>
                  <a:ext uri="{FF2B5EF4-FFF2-40B4-BE49-F238E27FC236}">
                    <a16:creationId xmlns:a16="http://schemas.microsoft.com/office/drawing/2014/main" id="{07A98019-DDD2-4AF9-C627-8360325D44F0}"/>
                  </a:ext>
                </a:extLst>
              </p:cNvPr>
              <p:cNvSpPr txBox="1">
                <a:spLocks noRot="1" noChangeAspect="1" noMove="1" noResize="1" noEditPoints="1" noAdjustHandles="1" noChangeArrowheads="1" noChangeShapeType="1" noTextEdit="1"/>
              </p:cNvSpPr>
              <p:nvPr/>
            </p:nvSpPr>
            <p:spPr>
              <a:xfrm>
                <a:off x="531990" y="4066825"/>
                <a:ext cx="1612542" cy="707886"/>
              </a:xfrm>
              <a:prstGeom prst="rect">
                <a:avLst/>
              </a:prstGeom>
              <a:blipFill>
                <a:blip r:embed="rId6"/>
                <a:stretch>
                  <a:fillRect l="-3774" t="-4310" b="-14655"/>
                </a:stretch>
              </a:blipFill>
            </p:spPr>
            <p:txBody>
              <a:bodyPr/>
              <a:lstStyle/>
              <a:p>
                <a:r>
                  <a:rPr lang="zh-TW" altLang="en-US">
                    <a:noFill/>
                  </a:rPr>
                  <a:t> </a:t>
                </a:r>
              </a:p>
            </p:txBody>
          </p:sp>
        </mc:Fallback>
      </mc:AlternateContent>
      <p:cxnSp>
        <p:nvCxnSpPr>
          <p:cNvPr id="23" name="直線接點 22">
            <a:extLst>
              <a:ext uri="{FF2B5EF4-FFF2-40B4-BE49-F238E27FC236}">
                <a16:creationId xmlns:a16="http://schemas.microsoft.com/office/drawing/2014/main" id="{23FCC027-9ECE-14CD-7D43-7CB5736D1C81}"/>
              </a:ext>
            </a:extLst>
          </p:cNvPr>
          <p:cNvCxnSpPr>
            <a:cxnSpLocks/>
          </p:cNvCxnSpPr>
          <p:nvPr/>
        </p:nvCxnSpPr>
        <p:spPr>
          <a:xfrm>
            <a:off x="4567085" y="4023360"/>
            <a:ext cx="44517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60E20336-EA76-2695-F699-ECCAFD3B0D9B}"/>
              </a:ext>
            </a:extLst>
          </p:cNvPr>
          <p:cNvSpPr txBox="1"/>
          <p:nvPr/>
        </p:nvSpPr>
        <p:spPr>
          <a:xfrm>
            <a:off x="6050970" y="4064570"/>
            <a:ext cx="1791344" cy="40011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000" dirty="0">
                <a:solidFill>
                  <a:srgbClr val="FF0000"/>
                </a:solidFill>
                <a:latin typeface="Times New Roman" panose="02020603050405020304" pitchFamily="18" charset="0"/>
                <a:cs typeface="Times New Roman" panose="02020603050405020304" pitchFamily="18" charset="0"/>
              </a:rPr>
              <a:t>加入隨機效果</a:t>
            </a:r>
            <a:endParaRPr lang="en-US" altLang="zh-TW" sz="2000" dirty="0">
              <a:solidFill>
                <a:srgbClr val="FF0000"/>
              </a:solidFill>
              <a:latin typeface="Times New Roman" panose="02020603050405020304" pitchFamily="18" charset="0"/>
              <a:cs typeface="Times New Roman" panose="02020603050405020304" pitchFamily="18" charset="0"/>
            </a:endParaRPr>
          </a:p>
        </p:txBody>
      </p:sp>
      <p:cxnSp>
        <p:nvCxnSpPr>
          <p:cNvPr id="35" name="直線接點 34">
            <a:extLst>
              <a:ext uri="{FF2B5EF4-FFF2-40B4-BE49-F238E27FC236}">
                <a16:creationId xmlns:a16="http://schemas.microsoft.com/office/drawing/2014/main" id="{ADE7E55C-EE69-F179-DFF9-3FF47EDD4C5A}"/>
              </a:ext>
            </a:extLst>
          </p:cNvPr>
          <p:cNvCxnSpPr>
            <a:cxnSpLocks/>
          </p:cNvCxnSpPr>
          <p:nvPr/>
        </p:nvCxnSpPr>
        <p:spPr>
          <a:xfrm>
            <a:off x="2247883" y="4023360"/>
            <a:ext cx="43704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990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D475FBC-F193-D17F-7463-E6823DD1E127}"/>
              </a:ext>
            </a:extLst>
          </p:cNvPr>
          <p:cNvPicPr>
            <a:picLocks noChangeAspect="1"/>
          </p:cNvPicPr>
          <p:nvPr/>
        </p:nvPicPr>
        <p:blipFill rotWithShape="1">
          <a:blip r:embed="rId3"/>
          <a:srcRect l="32275" t="1" r="37223" b="44022"/>
          <a:stretch/>
        </p:blipFill>
        <p:spPr>
          <a:xfrm>
            <a:off x="766942" y="4389059"/>
            <a:ext cx="4802625" cy="1017656"/>
          </a:xfrm>
          <a:prstGeom prst="rect">
            <a:avLst/>
          </a:prstGeom>
        </p:spPr>
      </p:pic>
      <p:sp>
        <p:nvSpPr>
          <p:cNvPr id="20" name="文字方塊 19">
            <a:extLst>
              <a:ext uri="{FF2B5EF4-FFF2-40B4-BE49-F238E27FC236}">
                <a16:creationId xmlns:a16="http://schemas.microsoft.com/office/drawing/2014/main" id="{5DB6A928-2FAE-4D1B-9E7F-AD9A9F90F8AF}"/>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研究方法</a:t>
            </a:r>
            <a:endParaRPr lang="en-US" altLang="zh-TW" sz="2400" b="1" dirty="0">
              <a:latin typeface="Adobe 仿宋 Std R" panose="02020400000000000000" pitchFamily="18" charset="-128"/>
              <a:ea typeface="Adobe 仿宋 Std R" panose="02020400000000000000" pitchFamily="18" charset="-128"/>
            </a:endParaRPr>
          </a:p>
        </p:txBody>
      </p:sp>
      <p:sp>
        <p:nvSpPr>
          <p:cNvPr id="39" name="投影片編號版面配置區 6">
            <a:extLst>
              <a:ext uri="{FF2B5EF4-FFF2-40B4-BE49-F238E27FC236}">
                <a16:creationId xmlns:a16="http://schemas.microsoft.com/office/drawing/2014/main" id="{543831C4-E7EB-8FEC-D6FE-3883D5DA3DB5}"/>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8</a:t>
            </a:fld>
            <a:endParaRPr lang="zh-TW" altLang="en-US" sz="1600"/>
          </a:p>
        </p:txBody>
      </p:sp>
      <p:sp>
        <p:nvSpPr>
          <p:cNvPr id="51" name="文字方塊 50">
            <a:extLst>
              <a:ext uri="{FF2B5EF4-FFF2-40B4-BE49-F238E27FC236}">
                <a16:creationId xmlns:a16="http://schemas.microsoft.com/office/drawing/2014/main" id="{F90EE7DA-BC88-DF10-5E67-4E057629FF33}"/>
              </a:ext>
            </a:extLst>
          </p:cNvPr>
          <p:cNvSpPr txBox="1"/>
          <p:nvPr/>
        </p:nvSpPr>
        <p:spPr>
          <a:xfrm>
            <a:off x="984740" y="1468965"/>
            <a:ext cx="4591782"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模式建構</a:t>
            </a:r>
          </a:p>
        </p:txBody>
      </p:sp>
      <p:sp>
        <p:nvSpPr>
          <p:cNvPr id="19" name="文字方塊 18">
            <a:extLst>
              <a:ext uri="{FF2B5EF4-FFF2-40B4-BE49-F238E27FC236}">
                <a16:creationId xmlns:a16="http://schemas.microsoft.com/office/drawing/2014/main" id="{DBF61F28-138C-6A82-616B-EF8FCE12ADEB}"/>
              </a:ext>
            </a:extLst>
          </p:cNvPr>
          <p:cNvSpPr txBox="1"/>
          <p:nvPr/>
        </p:nvSpPr>
        <p:spPr>
          <a:xfrm>
            <a:off x="1020042" y="2749274"/>
            <a:ext cx="9941169" cy="40011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000" dirty="0">
                <a:latin typeface="Times New Roman" panose="02020603050405020304" pitchFamily="18" charset="0"/>
                <a:cs typeface="Times New Roman" panose="02020603050405020304" pitchFamily="18" charset="0"/>
              </a:rPr>
              <a:t>起訖對騎乘量中 </a:t>
            </a:r>
            <a:r>
              <a:rPr lang="en-US" altLang="zh-TW" sz="2000" dirty="0" err="1">
                <a:latin typeface="Times New Roman" panose="02020603050405020304" pitchFamily="18" charset="0"/>
                <a:cs typeface="Times New Roman" panose="02020603050405020304" pitchFamily="18" charset="0"/>
              </a:rPr>
              <a:t>YouBike</a:t>
            </a:r>
            <a:r>
              <a:rPr lang="en-US" altLang="zh-TW" sz="2000" dirty="0">
                <a:latin typeface="Times New Roman" panose="02020603050405020304" pitchFamily="18" charset="0"/>
                <a:cs typeface="Times New Roman" panose="02020603050405020304" pitchFamily="18" charset="0"/>
              </a:rPr>
              <a:t> 2.0</a:t>
            </a:r>
            <a:r>
              <a:rPr lang="zh-TW" altLang="en-US" sz="2000" dirty="0">
                <a:latin typeface="Times New Roman" panose="02020603050405020304" pitchFamily="18" charset="0"/>
                <a:cs typeface="Times New Roman" panose="02020603050405020304" pitchFamily="18" charset="0"/>
              </a:rPr>
              <a:t> 使用佔比的影響因子</a:t>
            </a:r>
            <a:endParaRPr lang="en-US" altLang="zh-TW" sz="2000" dirty="0">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8E13C3E3-3BB6-9C04-8806-FAFBF85B0461}"/>
              </a:ext>
            </a:extLst>
          </p:cNvPr>
          <p:cNvSpPr/>
          <p:nvPr/>
        </p:nvSpPr>
        <p:spPr>
          <a:xfrm>
            <a:off x="1132422" y="4616608"/>
            <a:ext cx="574458" cy="5275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DB9522AC-B282-E011-FA9C-2CAC1156FB67}"/>
              </a:ext>
            </a:extLst>
          </p:cNvPr>
          <p:cNvSpPr/>
          <p:nvPr/>
        </p:nvSpPr>
        <p:spPr>
          <a:xfrm>
            <a:off x="2793768" y="4420849"/>
            <a:ext cx="1503912" cy="10748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D5C4B95C-AAC5-A3D8-F264-85EAE0D6A163}"/>
              </a:ext>
            </a:extLst>
          </p:cNvPr>
          <p:cNvSpPr txBox="1"/>
          <p:nvPr/>
        </p:nvSpPr>
        <p:spPr>
          <a:xfrm>
            <a:off x="2920498" y="5511457"/>
            <a:ext cx="1250452" cy="40011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000" dirty="0">
                <a:solidFill>
                  <a:srgbClr val="FF0000"/>
                </a:solidFill>
                <a:latin typeface="Times New Roman" panose="02020603050405020304" pitchFamily="18" charset="0"/>
                <a:cs typeface="Times New Roman" panose="02020603050405020304" pitchFamily="18" charset="0"/>
              </a:rPr>
              <a:t>各項變因</a:t>
            </a:r>
            <a:endParaRPr lang="en-US" altLang="zh-TW" sz="20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7" name="文字方塊 26">
                <a:extLst>
                  <a:ext uri="{FF2B5EF4-FFF2-40B4-BE49-F238E27FC236}">
                    <a16:creationId xmlns:a16="http://schemas.microsoft.com/office/drawing/2014/main" id="{07A98019-DDD2-4AF9-C627-8360325D44F0}"/>
                  </a:ext>
                </a:extLst>
              </p:cNvPr>
              <p:cNvSpPr txBox="1"/>
              <p:nvPr/>
            </p:nvSpPr>
            <p:spPr>
              <a:xfrm>
                <a:off x="454205" y="5203681"/>
                <a:ext cx="1845650" cy="707886"/>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14:m>
                  <m:oMath xmlns:m="http://schemas.openxmlformats.org/officeDocument/2006/math">
                    <m:r>
                      <a:rPr lang="en-US" altLang="zh-TW" sz="2000" i="1" dirty="0" smtClean="0">
                        <a:solidFill>
                          <a:srgbClr val="FF0000"/>
                        </a:solidFill>
                        <a:latin typeface="Cambria Math" panose="02040503050406030204" pitchFamily="18" charset="0"/>
                        <a:cs typeface="Times New Roman" panose="02020603050405020304" pitchFamily="18" charset="0"/>
                      </a:rPr>
                      <m:t>𝑖</m:t>
                    </m:r>
                    <m:r>
                      <a:rPr lang="zh-TW" altLang="en-US" sz="2000" i="1" dirty="0">
                        <a:solidFill>
                          <a:srgbClr val="FF0000"/>
                        </a:solidFill>
                        <a:latin typeface="Cambria Math" panose="02040503050406030204" pitchFamily="18" charset="0"/>
                        <a:cs typeface="Times New Roman" panose="02020603050405020304" pitchFamily="18" charset="0"/>
                      </a:rPr>
                      <m:t> </m:t>
                    </m:r>
                  </m:oMath>
                </a14:m>
                <a:r>
                  <a:rPr lang="zh-TW" altLang="en-US" sz="2000" dirty="0">
                    <a:solidFill>
                      <a:srgbClr val="FF0000"/>
                    </a:solidFill>
                    <a:latin typeface="Times New Roman" panose="02020603050405020304" pitchFamily="18" charset="0"/>
                    <a:cs typeface="Times New Roman" panose="02020603050405020304" pitchFamily="18" charset="0"/>
                  </a:rPr>
                  <a:t>區域起訖對 </a:t>
                </a:r>
                <a14:m>
                  <m:oMath xmlns:m="http://schemas.openxmlformats.org/officeDocument/2006/math">
                    <m:r>
                      <a:rPr lang="en-US" altLang="zh-TW" sz="2000" i="1" dirty="0" smtClean="0">
                        <a:solidFill>
                          <a:srgbClr val="FF0000"/>
                        </a:solidFill>
                        <a:latin typeface="Cambria Math" panose="02040503050406030204" pitchFamily="18" charset="0"/>
                        <a:cs typeface="Times New Roman" panose="02020603050405020304" pitchFamily="18" charset="0"/>
                      </a:rPr>
                      <m:t>𝑗</m:t>
                    </m:r>
                    <m:r>
                      <a:rPr lang="zh-TW" altLang="en-US" sz="2000" i="1" dirty="0">
                        <a:solidFill>
                          <a:srgbClr val="FF0000"/>
                        </a:solidFill>
                        <a:latin typeface="Cambria Math" panose="02040503050406030204" pitchFamily="18" charset="0"/>
                        <a:cs typeface="Times New Roman" panose="02020603050405020304" pitchFamily="18" charset="0"/>
                      </a:rPr>
                      <m:t> </m:t>
                    </m:r>
                  </m:oMath>
                </a14:m>
                <a:r>
                  <a:rPr lang="zh-TW" altLang="en-US" sz="2000" dirty="0">
                    <a:solidFill>
                      <a:srgbClr val="FF0000"/>
                    </a:solidFill>
                    <a:latin typeface="Times New Roman" panose="02020603050405020304" pitchFamily="18" charset="0"/>
                    <a:cs typeface="Times New Roman" panose="02020603050405020304" pitchFamily="18" charset="0"/>
                  </a:rPr>
                  <a:t>的騎乘量</a:t>
                </a:r>
                <a:endParaRPr lang="en-US" altLang="zh-TW" sz="2000" dirty="0">
                  <a:solidFill>
                    <a:srgbClr val="FF0000"/>
                  </a:solidFill>
                  <a:latin typeface="Times New Roman" panose="02020603050405020304" pitchFamily="18" charset="0"/>
                  <a:cs typeface="Times New Roman" panose="02020603050405020304" pitchFamily="18" charset="0"/>
                </a:endParaRPr>
              </a:p>
            </p:txBody>
          </p:sp>
        </mc:Choice>
        <mc:Fallback>
          <p:sp>
            <p:nvSpPr>
              <p:cNvPr id="27" name="文字方塊 26">
                <a:extLst>
                  <a:ext uri="{FF2B5EF4-FFF2-40B4-BE49-F238E27FC236}">
                    <a16:creationId xmlns:a16="http://schemas.microsoft.com/office/drawing/2014/main" id="{07A98019-DDD2-4AF9-C627-8360325D44F0}"/>
                  </a:ext>
                </a:extLst>
              </p:cNvPr>
              <p:cNvSpPr txBox="1">
                <a:spLocks noRot="1" noChangeAspect="1" noMove="1" noResize="1" noEditPoints="1" noAdjustHandles="1" noChangeArrowheads="1" noChangeShapeType="1" noTextEdit="1"/>
              </p:cNvSpPr>
              <p:nvPr/>
            </p:nvSpPr>
            <p:spPr>
              <a:xfrm>
                <a:off x="454205" y="5203681"/>
                <a:ext cx="1845650" cy="707886"/>
              </a:xfrm>
              <a:prstGeom prst="rect">
                <a:avLst/>
              </a:prstGeom>
              <a:blipFill>
                <a:blip r:embed="rId4"/>
                <a:stretch>
                  <a:fillRect l="-3642" t="-5172" b="-14655"/>
                </a:stretch>
              </a:blipFill>
            </p:spPr>
            <p:txBody>
              <a:bodyPr/>
              <a:lstStyle/>
              <a:p>
                <a:r>
                  <a:rPr lang="zh-TW" altLang="en-US">
                    <a:noFill/>
                  </a:rPr>
                  <a:t> </a:t>
                </a:r>
              </a:p>
            </p:txBody>
          </p:sp>
        </mc:Fallback>
      </mc:AlternateContent>
      <p:sp>
        <p:nvSpPr>
          <p:cNvPr id="34" name="文字方塊 33">
            <a:extLst>
              <a:ext uri="{FF2B5EF4-FFF2-40B4-BE49-F238E27FC236}">
                <a16:creationId xmlns:a16="http://schemas.microsoft.com/office/drawing/2014/main" id="{60E20336-EA76-2695-F699-ECCAFD3B0D9B}"/>
              </a:ext>
            </a:extLst>
          </p:cNvPr>
          <p:cNvSpPr txBox="1"/>
          <p:nvPr/>
        </p:nvSpPr>
        <p:spPr>
          <a:xfrm>
            <a:off x="6659386" y="5203681"/>
            <a:ext cx="2172583" cy="707886"/>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sz="2000" u="sng"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隨機效果</a:t>
            </a:r>
            <a:endParaRPr lang="en-US" altLang="zh-TW" sz="2000" u="sng"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zh-TW" altLang="en-US" sz="2000" dirty="0">
                <a:solidFill>
                  <a:srgbClr val="002060"/>
                </a:solidFill>
                <a:latin typeface="Times New Roman" panose="02020603050405020304" pitchFamily="18" charset="0"/>
                <a:cs typeface="Times New Roman" panose="02020603050405020304" pitchFamily="18" charset="0"/>
              </a:rPr>
              <a:t>各區域截矩不同</a:t>
            </a:r>
            <a:endParaRPr lang="en-US" altLang="zh-TW" sz="2000" dirty="0">
              <a:solidFill>
                <a:srgbClr val="002060"/>
              </a:solidFill>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41C5B92C-BCC1-4F3A-2064-042904E7B000}"/>
              </a:ext>
            </a:extLst>
          </p:cNvPr>
          <p:cNvPicPr>
            <a:picLocks noChangeAspect="1"/>
          </p:cNvPicPr>
          <p:nvPr/>
        </p:nvPicPr>
        <p:blipFill rotWithShape="1">
          <a:blip r:embed="rId5"/>
          <a:srcRect l="32767" r="31044" b="-5094"/>
          <a:stretch/>
        </p:blipFill>
        <p:spPr>
          <a:xfrm>
            <a:off x="883921" y="3355121"/>
            <a:ext cx="3969412" cy="944999"/>
          </a:xfrm>
          <a:prstGeom prst="rect">
            <a:avLst/>
          </a:prstGeom>
        </p:spPr>
      </p:pic>
      <p:sp>
        <p:nvSpPr>
          <p:cNvPr id="36" name="文字方塊 35">
            <a:extLst>
              <a:ext uri="{FF2B5EF4-FFF2-40B4-BE49-F238E27FC236}">
                <a16:creationId xmlns:a16="http://schemas.microsoft.com/office/drawing/2014/main" id="{6858FFFB-8F0D-E8E4-1D29-3D33BDB3740E}"/>
              </a:ext>
            </a:extLst>
          </p:cNvPr>
          <p:cNvSpPr txBox="1"/>
          <p:nvPr/>
        </p:nvSpPr>
        <p:spPr>
          <a:xfrm>
            <a:off x="4633114" y="3599422"/>
            <a:ext cx="4507643" cy="40011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000" dirty="0">
                <a:solidFill>
                  <a:srgbClr val="002060"/>
                </a:solidFill>
                <a:latin typeface="Times New Roman" panose="02020603050405020304" pitchFamily="18" charset="0"/>
                <a:cs typeface="Times New Roman" panose="02020603050405020304" pitchFamily="18" charset="0"/>
              </a:rPr>
              <a:t>將比例轉換為勝算的對數值</a:t>
            </a:r>
            <a:endParaRPr lang="en-US" altLang="zh-TW" sz="2000" dirty="0">
              <a:solidFill>
                <a:srgbClr val="002060"/>
              </a:solidFill>
              <a:latin typeface="Times New Roman" panose="02020603050405020304" pitchFamily="18" charset="0"/>
              <a:cs typeface="Times New Roman" panose="02020603050405020304" pitchFamily="18" charset="0"/>
            </a:endParaRPr>
          </a:p>
        </p:txBody>
      </p:sp>
      <p:pic>
        <p:nvPicPr>
          <p:cNvPr id="9" name="圖片 8">
            <a:extLst>
              <a:ext uri="{FF2B5EF4-FFF2-40B4-BE49-F238E27FC236}">
                <a16:creationId xmlns:a16="http://schemas.microsoft.com/office/drawing/2014/main" id="{AB73BDA5-F5FE-EA0A-5B37-B90AECAE4D54}"/>
              </a:ext>
            </a:extLst>
          </p:cNvPr>
          <p:cNvPicPr>
            <a:picLocks noChangeAspect="1"/>
          </p:cNvPicPr>
          <p:nvPr/>
        </p:nvPicPr>
        <p:blipFill rotWithShape="1">
          <a:blip r:embed="rId6"/>
          <a:srcRect l="39910" r="38922" b="-1597"/>
          <a:stretch/>
        </p:blipFill>
        <p:spPr>
          <a:xfrm>
            <a:off x="6455738" y="4618125"/>
            <a:ext cx="2579881" cy="542594"/>
          </a:xfrm>
          <a:prstGeom prst="rect">
            <a:avLst/>
          </a:prstGeom>
        </p:spPr>
      </p:pic>
      <p:sp>
        <p:nvSpPr>
          <p:cNvPr id="38" name="文字方塊 37">
            <a:extLst>
              <a:ext uri="{FF2B5EF4-FFF2-40B4-BE49-F238E27FC236}">
                <a16:creationId xmlns:a16="http://schemas.microsoft.com/office/drawing/2014/main" id="{85BD177E-8B1F-296E-A7C0-B568652A362B}"/>
              </a:ext>
            </a:extLst>
          </p:cNvPr>
          <p:cNvSpPr txBox="1"/>
          <p:nvPr/>
        </p:nvSpPr>
        <p:spPr>
          <a:xfrm>
            <a:off x="4853333" y="6025308"/>
            <a:ext cx="6096000" cy="707886"/>
          </a:xfrm>
          <a:prstGeom prst="rect">
            <a:avLst/>
          </a:prstGeom>
          <a:noFill/>
        </p:spPr>
        <p:txBody>
          <a:bodyPr wrap="square" rtlCol="0">
            <a:spAutoFit/>
          </a:bodyPr>
          <a:lstStyle>
            <a:defPPr>
              <a:defRPr lang="zh-TW"/>
            </a:defPPr>
            <a:lvl1pPr>
              <a:defRPr sz="2000" b="1">
                <a:latin typeface="Times New Roman" panose="02020603050405020304" pitchFamily="18" charset="0"/>
                <a:ea typeface="Adobe 仿宋 Std R" panose="02020400000000000000" pitchFamily="18" charset="-128"/>
                <a:cs typeface="Times New Roman" panose="02020603050405020304" pitchFamily="18" charset="0"/>
              </a:defRPr>
            </a:lvl1pPr>
          </a:lstStyle>
          <a:p>
            <a:pPr marL="342900" indent="-342900">
              <a:buFont typeface="Arial" panose="020B0604020202020204" pitchFamily="34" charset="0"/>
              <a:buChar char="•"/>
            </a:pPr>
            <a:r>
              <a:rPr lang="en-US" altLang="zh-TW" dirty="0" err="1"/>
              <a:t>YouBike</a:t>
            </a:r>
            <a:r>
              <a:rPr lang="en-US" altLang="zh-TW" dirty="0"/>
              <a:t> 2.0</a:t>
            </a:r>
            <a:r>
              <a:rPr lang="zh-TW" altLang="en-US" dirty="0"/>
              <a:t>的建置在各行政區的時間點不一，故各行政區使用者的偏好或接受程度可能略有不同</a:t>
            </a:r>
          </a:p>
        </p:txBody>
      </p:sp>
      <p:sp>
        <p:nvSpPr>
          <p:cNvPr id="40" name="文字方塊 39">
            <a:extLst>
              <a:ext uri="{FF2B5EF4-FFF2-40B4-BE49-F238E27FC236}">
                <a16:creationId xmlns:a16="http://schemas.microsoft.com/office/drawing/2014/main" id="{DA7DF7A4-F238-4533-8B43-9526C062AF55}"/>
              </a:ext>
            </a:extLst>
          </p:cNvPr>
          <p:cNvSpPr txBox="1"/>
          <p:nvPr/>
        </p:nvSpPr>
        <p:spPr>
          <a:xfrm>
            <a:off x="984739" y="2120218"/>
            <a:ext cx="5902197"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dirty="0">
                <a:latin typeface="Times New Roman" panose="02020603050405020304" pitchFamily="18" charset="0"/>
                <a:cs typeface="Times New Roman" panose="02020603050405020304" pitchFamily="18" charset="0"/>
              </a:rPr>
              <a:t>多層次迴歸（</a:t>
            </a:r>
            <a:r>
              <a:rPr lang="en-US" altLang="zh-TW" dirty="0">
                <a:latin typeface="Times New Roman" panose="02020603050405020304" pitchFamily="18" charset="0"/>
                <a:cs typeface="Times New Roman" panose="02020603050405020304" pitchFamily="18" charset="0"/>
              </a:rPr>
              <a:t>Multilevel Model</a:t>
            </a:r>
            <a:r>
              <a:rPr lang="zh-TW" alt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74793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圓角 27">
            <a:extLst>
              <a:ext uri="{FF2B5EF4-FFF2-40B4-BE49-F238E27FC236}">
                <a16:creationId xmlns:a16="http://schemas.microsoft.com/office/drawing/2014/main" id="{01C058E9-E999-428A-BA03-3584B176643C}"/>
              </a:ext>
            </a:extLst>
          </p:cNvPr>
          <p:cNvSpPr/>
          <p:nvPr/>
        </p:nvSpPr>
        <p:spPr>
          <a:xfrm>
            <a:off x="6303739" y="2129934"/>
            <a:ext cx="3444673" cy="1316493"/>
          </a:xfrm>
          <a:prstGeom prst="roundRect">
            <a:avLst>
              <a:gd name="adj" fmla="val 624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圓角 3">
            <a:extLst>
              <a:ext uri="{FF2B5EF4-FFF2-40B4-BE49-F238E27FC236}">
                <a16:creationId xmlns:a16="http://schemas.microsoft.com/office/drawing/2014/main" id="{ED3936B4-F22E-4611-AAD9-F6C77F28E8CB}"/>
              </a:ext>
            </a:extLst>
          </p:cNvPr>
          <p:cNvSpPr/>
          <p:nvPr/>
        </p:nvSpPr>
        <p:spPr>
          <a:xfrm>
            <a:off x="2651327" y="2129934"/>
            <a:ext cx="3444673" cy="1316493"/>
          </a:xfrm>
          <a:prstGeom prst="roundRect">
            <a:avLst>
              <a:gd name="adj" fmla="val 91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研究方法</a:t>
            </a:r>
          </a:p>
        </p:txBody>
      </p:sp>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F9D020C8-168B-4990-9D2F-4442A64461A3}"/>
                  </a:ext>
                </a:extLst>
              </p:cNvPr>
              <p:cNvSpPr txBox="1"/>
              <p:nvPr/>
            </p:nvSpPr>
            <p:spPr>
              <a:xfrm>
                <a:off x="2793567" y="5181740"/>
                <a:ext cx="7239997" cy="471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000" b="1" i="1" smtClean="0">
                          <a:latin typeface="Cambria Math" panose="02040503050406030204" pitchFamily="18" charset="0"/>
                        </a:rPr>
                        <m:t>𝒚</m:t>
                      </m:r>
                      <m:r>
                        <a:rPr lang="en-US" altLang="zh-TW" sz="2000" b="1" i="1">
                          <a:latin typeface="Cambria Math" panose="02040503050406030204" pitchFamily="18" charset="0"/>
                        </a:rPr>
                        <m:t>=</m:t>
                      </m:r>
                      <m:r>
                        <a:rPr lang="en-US" altLang="zh-TW" sz="2000" b="1" i="1">
                          <a:latin typeface="Cambria Math" panose="02040503050406030204" pitchFamily="18" charset="0"/>
                        </a:rPr>
                        <m:t>𝒇</m:t>
                      </m:r>
                      <m:d>
                        <m:dPr>
                          <m:ctrlPr>
                            <a:rPr lang="zh-TW" altLang="zh-TW" sz="2000" b="1" i="1">
                              <a:latin typeface="Cambria Math" panose="02040503050406030204" pitchFamily="18" charset="0"/>
                            </a:rPr>
                          </m:ctrlPr>
                        </m:dPr>
                        <m:e>
                          <m:r>
                            <a:rPr lang="en-US" altLang="zh-TW" sz="2000" b="1" i="1">
                              <a:latin typeface="Cambria Math" panose="02040503050406030204" pitchFamily="18" charset="0"/>
                            </a:rPr>
                            <m:t>𝒙</m:t>
                          </m:r>
                        </m:e>
                      </m:d>
                      <m:r>
                        <a:rPr lang="en-US" altLang="zh-TW" sz="2000" b="1" i="1">
                          <a:latin typeface="Cambria Math" panose="02040503050406030204" pitchFamily="18" charset="0"/>
                        </a:rPr>
                        <m:t>=</m:t>
                      </m:r>
                      <m:sSub>
                        <m:sSubPr>
                          <m:ctrlPr>
                            <a:rPr lang="zh-TW" altLang="zh-TW" sz="2000" b="1" i="1">
                              <a:latin typeface="Cambria Math" panose="02040503050406030204" pitchFamily="18" charset="0"/>
                            </a:rPr>
                          </m:ctrlPr>
                        </m:sSubPr>
                        <m:e>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𝜷</m:t>
                              </m:r>
                            </m:e>
                            <m:sub>
                              <m:r>
                                <a:rPr lang="en-US" altLang="zh-TW" sz="2000" b="1" i="1">
                                  <a:latin typeface="Cambria Math" panose="02040503050406030204" pitchFamily="18" charset="0"/>
                                </a:rPr>
                                <m:t>𝟎</m:t>
                              </m:r>
                            </m:sub>
                          </m:sSub>
                        </m:e>
                        <m:sub>
                          <m:r>
                            <a:rPr lang="en-US" altLang="zh-TW" sz="2000" b="1" i="1">
                              <a:latin typeface="Cambria Math" panose="02040503050406030204" pitchFamily="18" charset="0"/>
                            </a:rPr>
                            <m:t>(</m:t>
                          </m:r>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𝒖</m:t>
                              </m:r>
                            </m:e>
                            <m:sub>
                              <m:r>
                                <a:rPr lang="en-US" altLang="zh-TW" sz="2000" b="1" i="1">
                                  <a:latin typeface="Cambria Math" panose="02040503050406030204" pitchFamily="18" charset="0"/>
                                </a:rPr>
                                <m:t>𝒊</m:t>
                              </m:r>
                            </m:sub>
                          </m:sSub>
                          <m:r>
                            <a:rPr lang="en-US" altLang="zh-TW" sz="2000" b="1" i="1">
                              <a:latin typeface="Cambria Math" panose="02040503050406030204" pitchFamily="18" charset="0"/>
                            </a:rPr>
                            <m:t>, </m:t>
                          </m:r>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𝒗</m:t>
                              </m:r>
                            </m:e>
                            <m:sub>
                              <m:r>
                                <a:rPr lang="en-US" altLang="zh-TW" sz="2000" b="1" i="1">
                                  <a:latin typeface="Cambria Math" panose="02040503050406030204" pitchFamily="18" charset="0"/>
                                </a:rPr>
                                <m:t>𝒊</m:t>
                              </m:r>
                            </m:sub>
                          </m:sSub>
                          <m:r>
                            <a:rPr lang="en-US" altLang="zh-TW" sz="2000" b="1" i="1">
                              <a:latin typeface="Cambria Math" panose="02040503050406030204" pitchFamily="18" charset="0"/>
                            </a:rPr>
                            <m:t>)</m:t>
                          </m:r>
                        </m:sub>
                      </m:sSub>
                      <m:r>
                        <a:rPr lang="en-US" altLang="zh-TW" sz="2000" b="1" i="1">
                          <a:latin typeface="Cambria Math" panose="02040503050406030204" pitchFamily="18" charset="0"/>
                        </a:rPr>
                        <m:t>+</m:t>
                      </m:r>
                      <m:sSub>
                        <m:sSubPr>
                          <m:ctrlPr>
                            <a:rPr lang="zh-TW" altLang="zh-TW" sz="2000" b="1" i="1">
                              <a:latin typeface="Cambria Math" panose="02040503050406030204" pitchFamily="18" charset="0"/>
                            </a:rPr>
                          </m:ctrlPr>
                        </m:sSubPr>
                        <m:e>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𝜷</m:t>
                              </m:r>
                            </m:e>
                            <m:sub>
                              <m:r>
                                <a:rPr lang="en-US" altLang="zh-TW" sz="2000" b="1" i="1">
                                  <a:latin typeface="Cambria Math" panose="02040503050406030204" pitchFamily="18" charset="0"/>
                                </a:rPr>
                                <m:t>𝟏</m:t>
                              </m:r>
                            </m:sub>
                          </m:sSub>
                        </m:e>
                        <m:sub>
                          <m:r>
                            <a:rPr lang="en-US" altLang="zh-TW" sz="2000" b="1" i="1">
                              <a:latin typeface="Cambria Math" panose="02040503050406030204" pitchFamily="18" charset="0"/>
                            </a:rPr>
                            <m:t>(</m:t>
                          </m:r>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𝒖</m:t>
                              </m:r>
                            </m:e>
                            <m:sub>
                              <m:r>
                                <a:rPr lang="en-US" altLang="zh-TW" sz="2000" b="1" i="1">
                                  <a:latin typeface="Cambria Math" panose="02040503050406030204" pitchFamily="18" charset="0"/>
                                </a:rPr>
                                <m:t>𝒊</m:t>
                              </m:r>
                            </m:sub>
                          </m:sSub>
                          <m:r>
                            <a:rPr lang="en-US" altLang="zh-TW" sz="2000" b="1" i="1">
                              <a:latin typeface="Cambria Math" panose="02040503050406030204" pitchFamily="18" charset="0"/>
                            </a:rPr>
                            <m:t>, </m:t>
                          </m:r>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𝒗</m:t>
                              </m:r>
                            </m:e>
                            <m:sub>
                              <m:r>
                                <a:rPr lang="en-US" altLang="zh-TW" sz="2000" b="1" i="1">
                                  <a:latin typeface="Cambria Math" panose="02040503050406030204" pitchFamily="18" charset="0"/>
                                </a:rPr>
                                <m:t>𝒊</m:t>
                              </m:r>
                            </m:sub>
                          </m:sSub>
                          <m:r>
                            <a:rPr lang="en-US" altLang="zh-TW" sz="2000" b="1" i="1">
                              <a:latin typeface="Cambria Math" panose="02040503050406030204" pitchFamily="18" charset="0"/>
                            </a:rPr>
                            <m:t>)</m:t>
                          </m:r>
                        </m:sub>
                      </m:sSub>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𝒙</m:t>
                          </m:r>
                        </m:e>
                        <m:sub>
                          <m:r>
                            <a:rPr lang="en-US" altLang="zh-TW" sz="2000" b="1" i="1">
                              <a:latin typeface="Cambria Math" panose="02040503050406030204" pitchFamily="18" charset="0"/>
                            </a:rPr>
                            <m:t>𝟏</m:t>
                          </m:r>
                          <m:r>
                            <a:rPr lang="en-US" altLang="zh-TW" sz="2000" b="1" i="1">
                              <a:latin typeface="Cambria Math" panose="02040503050406030204" pitchFamily="18" charset="0"/>
                            </a:rPr>
                            <m:t>𝒊</m:t>
                          </m:r>
                        </m:sub>
                      </m:sSub>
                      <m:r>
                        <a:rPr lang="en-US" altLang="zh-TW" sz="2000" b="1" i="1">
                          <a:latin typeface="Cambria Math" panose="02040503050406030204" pitchFamily="18" charset="0"/>
                        </a:rPr>
                        <m:t>+…+</m:t>
                      </m:r>
                      <m:sSub>
                        <m:sSubPr>
                          <m:ctrlPr>
                            <a:rPr lang="zh-TW" altLang="zh-TW" sz="2000" b="1" i="1">
                              <a:latin typeface="Cambria Math" panose="02040503050406030204" pitchFamily="18" charset="0"/>
                            </a:rPr>
                          </m:ctrlPr>
                        </m:sSubPr>
                        <m:e>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𝜷</m:t>
                              </m:r>
                            </m:e>
                            <m:sub>
                              <m:r>
                                <a:rPr lang="en-US" altLang="zh-TW" sz="2000" b="1" i="1">
                                  <a:latin typeface="Cambria Math" panose="02040503050406030204" pitchFamily="18" charset="0"/>
                                </a:rPr>
                                <m:t>𝒌</m:t>
                              </m:r>
                            </m:sub>
                          </m:sSub>
                        </m:e>
                        <m:sub>
                          <m:r>
                            <a:rPr lang="en-US" altLang="zh-TW" sz="2000" b="1" i="1">
                              <a:latin typeface="Cambria Math" panose="02040503050406030204" pitchFamily="18" charset="0"/>
                            </a:rPr>
                            <m:t>(</m:t>
                          </m:r>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𝒖</m:t>
                              </m:r>
                            </m:e>
                            <m:sub>
                              <m:r>
                                <a:rPr lang="en-US" altLang="zh-TW" sz="2000" b="1" i="1">
                                  <a:latin typeface="Cambria Math" panose="02040503050406030204" pitchFamily="18" charset="0"/>
                                </a:rPr>
                                <m:t>𝒊</m:t>
                              </m:r>
                            </m:sub>
                          </m:sSub>
                          <m:r>
                            <a:rPr lang="en-US" altLang="zh-TW" sz="2000" b="1" i="1">
                              <a:latin typeface="Cambria Math" panose="02040503050406030204" pitchFamily="18" charset="0"/>
                            </a:rPr>
                            <m:t>, </m:t>
                          </m:r>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𝒗</m:t>
                              </m:r>
                            </m:e>
                            <m:sub>
                              <m:r>
                                <a:rPr lang="en-US" altLang="zh-TW" sz="2000" b="1" i="1">
                                  <a:latin typeface="Cambria Math" panose="02040503050406030204" pitchFamily="18" charset="0"/>
                                </a:rPr>
                                <m:t>𝒊</m:t>
                              </m:r>
                            </m:sub>
                          </m:sSub>
                          <m:r>
                            <a:rPr lang="en-US" altLang="zh-TW" sz="2000" b="1" i="1">
                              <a:latin typeface="Cambria Math" panose="02040503050406030204" pitchFamily="18" charset="0"/>
                            </a:rPr>
                            <m:t>)</m:t>
                          </m:r>
                        </m:sub>
                      </m:sSub>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𝒙</m:t>
                          </m:r>
                        </m:e>
                        <m:sub>
                          <m:r>
                            <a:rPr lang="en-US" altLang="zh-TW" sz="2000" b="1" i="1">
                              <a:latin typeface="Cambria Math" panose="02040503050406030204" pitchFamily="18" charset="0"/>
                            </a:rPr>
                            <m:t>𝒌𝒊</m:t>
                          </m:r>
                        </m:sub>
                      </m:sSub>
                    </m:oMath>
                  </m:oMathPara>
                </a14:m>
                <a:endParaRPr lang="zh-TW" altLang="en-US" sz="2000" b="1" dirty="0"/>
              </a:p>
            </p:txBody>
          </p:sp>
        </mc:Choice>
        <mc:Fallback xmlns="">
          <p:sp>
            <p:nvSpPr>
              <p:cNvPr id="62" name="文字方塊 61">
                <a:extLst>
                  <a:ext uri="{FF2B5EF4-FFF2-40B4-BE49-F238E27FC236}">
                    <a16:creationId xmlns:a16="http://schemas.microsoft.com/office/drawing/2014/main" id="{F9D020C8-168B-4990-9D2F-4442A64461A3}"/>
                  </a:ext>
                </a:extLst>
              </p:cNvPr>
              <p:cNvSpPr txBox="1">
                <a:spLocks noRot="1" noChangeAspect="1" noMove="1" noResize="1" noEditPoints="1" noAdjustHandles="1" noChangeArrowheads="1" noChangeShapeType="1" noTextEdit="1"/>
              </p:cNvSpPr>
              <p:nvPr/>
            </p:nvSpPr>
            <p:spPr>
              <a:xfrm>
                <a:off x="2793567" y="5181740"/>
                <a:ext cx="7239997" cy="471539"/>
              </a:xfrm>
              <a:prstGeom prst="rect">
                <a:avLst/>
              </a:prstGeom>
              <a:blipFill>
                <a:blip r:embed="rId2"/>
                <a:stretch>
                  <a:fillRect b="-11688"/>
                </a:stretch>
              </a:blipFill>
            </p:spPr>
            <p:txBody>
              <a:bodyPr/>
              <a:lstStyle/>
              <a:p>
                <a:r>
                  <a:rPr lang="zh-TW" altLang="en-US">
                    <a:noFill/>
                  </a:rPr>
                  <a:t> </a:t>
                </a:r>
              </a:p>
            </p:txBody>
          </p:sp>
        </mc:Fallback>
      </mc:AlternateContent>
      <p:sp>
        <p:nvSpPr>
          <p:cNvPr id="21" name="文字方塊 20">
            <a:extLst>
              <a:ext uri="{FF2B5EF4-FFF2-40B4-BE49-F238E27FC236}">
                <a16:creationId xmlns:a16="http://schemas.microsoft.com/office/drawing/2014/main" id="{56E8A4A3-9930-40E0-8D63-4C96DCF22C8E}"/>
              </a:ext>
            </a:extLst>
          </p:cNvPr>
          <p:cNvSpPr txBox="1"/>
          <p:nvPr/>
        </p:nvSpPr>
        <p:spPr>
          <a:xfrm>
            <a:off x="2950561" y="2669893"/>
            <a:ext cx="2836391" cy="707886"/>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000" b="0" dirty="0">
                <a:latin typeface="Times New Roman" panose="02020603050405020304" pitchFamily="18" charset="0"/>
                <a:cs typeface="Times New Roman" panose="02020603050405020304" pitchFamily="18" charset="0"/>
              </a:rPr>
              <a:t>各變數對於空間中樣本觀察值的影響程度皆同</a:t>
            </a:r>
            <a:endParaRPr lang="en-US" altLang="zh-TW" sz="2000" b="0"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6817E110-8411-4BE0-9B0C-BFCBEEC3168C}"/>
              </a:ext>
            </a:extLst>
          </p:cNvPr>
          <p:cNvSpPr txBox="1"/>
          <p:nvPr/>
        </p:nvSpPr>
        <p:spPr>
          <a:xfrm>
            <a:off x="2793567" y="2206383"/>
            <a:ext cx="3150380"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latin typeface="Times New Roman" panose="02020603050405020304" pitchFamily="18" charset="0"/>
                <a:cs typeface="Times New Roman" panose="02020603050405020304" pitchFamily="18" charset="0"/>
              </a:rPr>
              <a:t>一般線性迴歸</a:t>
            </a:r>
            <a:endParaRPr lang="en-US" altLang="zh-TW" dirty="0">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A20B8863-0D71-49AE-843D-9083271BD90D}"/>
              </a:ext>
            </a:extLst>
          </p:cNvPr>
          <p:cNvSpPr txBox="1"/>
          <p:nvPr/>
        </p:nvSpPr>
        <p:spPr>
          <a:xfrm>
            <a:off x="6458168" y="2206383"/>
            <a:ext cx="3150380"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latin typeface="Times New Roman" panose="02020603050405020304" pitchFamily="18" charset="0"/>
                <a:cs typeface="Times New Roman" panose="02020603050405020304" pitchFamily="18" charset="0"/>
              </a:rPr>
              <a:t>現實情境</a:t>
            </a:r>
            <a:endParaRPr lang="en-US" altLang="zh-TW" dirty="0">
              <a:latin typeface="Times New Roman" panose="02020603050405020304" pitchFamily="18" charset="0"/>
              <a:cs typeface="Times New Roman" panose="02020603050405020304" pitchFamily="18" charset="0"/>
            </a:endParaRPr>
          </a:p>
        </p:txBody>
      </p:sp>
      <p:sp>
        <p:nvSpPr>
          <p:cNvPr id="25" name="文字方塊 24">
            <a:extLst>
              <a:ext uri="{FF2B5EF4-FFF2-40B4-BE49-F238E27FC236}">
                <a16:creationId xmlns:a16="http://schemas.microsoft.com/office/drawing/2014/main" id="{B98FAA9E-3CE8-4483-8DFE-C7B1A99B80E4}"/>
              </a:ext>
            </a:extLst>
          </p:cNvPr>
          <p:cNvSpPr txBox="1"/>
          <p:nvPr/>
        </p:nvSpPr>
        <p:spPr>
          <a:xfrm>
            <a:off x="6318304" y="2668048"/>
            <a:ext cx="3430108" cy="707886"/>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en-US" altLang="zh-TW" sz="2000" b="0" dirty="0" err="1">
                <a:latin typeface="Times New Roman" panose="02020603050405020304" pitchFamily="18" charset="0"/>
                <a:cs typeface="Times New Roman" panose="02020603050405020304" pitchFamily="18" charset="0"/>
              </a:rPr>
              <a:t>YouBike</a:t>
            </a:r>
            <a:r>
              <a:rPr lang="zh-TW" altLang="en-US" sz="2000" b="0" dirty="0">
                <a:latin typeface="Times New Roman" panose="02020603050405020304" pitchFamily="18" charset="0"/>
                <a:cs typeface="Times New Roman" panose="02020603050405020304" pitchFamily="18" charset="0"/>
              </a:rPr>
              <a:t> 騎乘行為具群聚效應</a:t>
            </a:r>
            <a:endParaRPr lang="en-US" altLang="zh-TW" sz="2000" b="0" dirty="0">
              <a:latin typeface="Times New Roman" panose="02020603050405020304" pitchFamily="18" charset="0"/>
              <a:cs typeface="Times New Roman" panose="02020603050405020304" pitchFamily="18" charset="0"/>
            </a:endParaRPr>
          </a:p>
          <a:p>
            <a:pPr algn="ctr"/>
            <a:r>
              <a:rPr lang="en-US" altLang="zh-TW" sz="2000" b="0" dirty="0">
                <a:latin typeface="Times New Roman" panose="02020603050405020304" pitchFamily="18" charset="0"/>
                <a:cs typeface="Times New Roman" panose="02020603050405020304" pitchFamily="18" charset="0"/>
              </a:rPr>
              <a:t>(</a:t>
            </a:r>
            <a:r>
              <a:rPr lang="zh-TW" altLang="en-US" sz="2000" b="0" dirty="0">
                <a:latin typeface="Times New Roman" panose="02020603050405020304" pitchFamily="18" charset="0"/>
                <a:cs typeface="Times New Roman" panose="02020603050405020304" pitchFamily="18" charset="0"/>
              </a:rPr>
              <a:t>空間自相關</a:t>
            </a:r>
            <a:r>
              <a:rPr lang="en-US" altLang="zh-TW" sz="2000" b="0" dirty="0">
                <a:latin typeface="Times New Roman" panose="02020603050405020304" pitchFamily="18" charset="0"/>
                <a:cs typeface="Times New Roman" panose="02020603050405020304" pitchFamily="18" charset="0"/>
              </a:rPr>
              <a:t>)</a:t>
            </a:r>
          </a:p>
        </p:txBody>
      </p:sp>
      <p:sp>
        <p:nvSpPr>
          <p:cNvPr id="26" name="文字方塊 25">
            <a:extLst>
              <a:ext uri="{FF2B5EF4-FFF2-40B4-BE49-F238E27FC236}">
                <a16:creationId xmlns:a16="http://schemas.microsoft.com/office/drawing/2014/main" id="{B1B92BA1-DFCD-4A46-B9C0-6E020D712F44}"/>
              </a:ext>
            </a:extLst>
          </p:cNvPr>
          <p:cNvSpPr txBox="1"/>
          <p:nvPr/>
        </p:nvSpPr>
        <p:spPr>
          <a:xfrm>
            <a:off x="1260468" y="3806179"/>
            <a:ext cx="9828058" cy="830997"/>
          </a:xfrm>
          <a:prstGeom prst="rect">
            <a:avLst/>
          </a:prstGeom>
          <a:noFill/>
        </p:spPr>
        <p:txBody>
          <a:bodyPr wrap="square" rtlCol="0">
            <a:spAutoFit/>
          </a:bodyPr>
          <a:lstStyle>
            <a:defPPr>
              <a:defRPr lang="zh-TW"/>
            </a:defPPr>
            <a:lvl1pPr>
              <a:defRPr sz="2400" b="0">
                <a:latin typeface="Times New Roman" panose="02020603050405020304" pitchFamily="18" charset="0"/>
                <a:ea typeface="Adobe 仿宋 Std R" panose="02020400000000000000" pitchFamily="18" charset="-128"/>
                <a:cs typeface="Times New Roman" panose="02020603050405020304" pitchFamily="18" charset="0"/>
              </a:defRPr>
            </a:lvl1pPr>
          </a:lstStyle>
          <a:p>
            <a:pPr algn="ctr"/>
            <a:r>
              <a:rPr lang="zh-TW" altLang="zh-TW" dirty="0"/>
              <a:t>忽略變數間關係的局部特性</a:t>
            </a:r>
            <a:endParaRPr lang="en-US" altLang="zh-TW" dirty="0"/>
          </a:p>
          <a:p>
            <a:r>
              <a:rPr lang="zh-TW" altLang="zh-TW" dirty="0">
                <a:ea typeface="微軟正黑體" panose="020B0604030504040204" pitchFamily="34" charset="-120"/>
              </a:rPr>
              <a:t>→</a:t>
            </a:r>
            <a:r>
              <a:rPr lang="en-US" altLang="zh-TW" dirty="0">
                <a:ea typeface="微軟正黑體" panose="020B0604030504040204" pitchFamily="34" charset="-120"/>
              </a:rPr>
              <a:t> </a:t>
            </a:r>
            <a:r>
              <a:rPr lang="zh-TW" altLang="zh-TW" dirty="0"/>
              <a:t>結果僅能表示整體研究範圍內各項自變數對</a:t>
            </a:r>
            <a:r>
              <a:rPr lang="zh-TW" altLang="en-US" dirty="0"/>
              <a:t>租還量的平均</a:t>
            </a:r>
            <a:r>
              <a:rPr lang="zh-TW" altLang="zh-TW" dirty="0"/>
              <a:t>效果</a:t>
            </a:r>
            <a:endParaRPr lang="zh-TW" altLang="en-US" dirty="0"/>
          </a:p>
        </p:txBody>
      </p:sp>
      <p:sp>
        <p:nvSpPr>
          <p:cNvPr id="5" name="箭號: 向下 4">
            <a:extLst>
              <a:ext uri="{FF2B5EF4-FFF2-40B4-BE49-F238E27FC236}">
                <a16:creationId xmlns:a16="http://schemas.microsoft.com/office/drawing/2014/main" id="{3D3D032E-EDE5-4798-A08A-4DC3830D2576}"/>
              </a:ext>
            </a:extLst>
          </p:cNvPr>
          <p:cNvSpPr/>
          <p:nvPr/>
        </p:nvSpPr>
        <p:spPr>
          <a:xfrm>
            <a:off x="5771220" y="3226202"/>
            <a:ext cx="806555" cy="574764"/>
          </a:xfrm>
          <a:prstGeom prst="downArrow">
            <a:avLst>
              <a:gd name="adj1" fmla="val 34690"/>
              <a:gd name="adj2" fmla="val 4676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箭號: 向下 28">
            <a:extLst>
              <a:ext uri="{FF2B5EF4-FFF2-40B4-BE49-F238E27FC236}">
                <a16:creationId xmlns:a16="http://schemas.microsoft.com/office/drawing/2014/main" id="{301B2E64-0B2A-40EB-B778-901AEC14D4D4}"/>
              </a:ext>
            </a:extLst>
          </p:cNvPr>
          <p:cNvSpPr/>
          <p:nvPr/>
        </p:nvSpPr>
        <p:spPr>
          <a:xfrm>
            <a:off x="5771220" y="4608560"/>
            <a:ext cx="806555" cy="503527"/>
          </a:xfrm>
          <a:prstGeom prst="downArrow">
            <a:avLst>
              <a:gd name="adj1" fmla="val 34690"/>
              <a:gd name="adj2" fmla="val 4676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a:extLst>
              <a:ext uri="{FF2B5EF4-FFF2-40B4-BE49-F238E27FC236}">
                <a16:creationId xmlns:a16="http://schemas.microsoft.com/office/drawing/2014/main" id="{CB0C66D6-C6F2-4F11-B1AF-E8F40EDDC13B}"/>
              </a:ext>
            </a:extLst>
          </p:cNvPr>
          <p:cNvSpPr txBox="1"/>
          <p:nvPr/>
        </p:nvSpPr>
        <p:spPr>
          <a:xfrm>
            <a:off x="6450886" y="4657164"/>
            <a:ext cx="1477482" cy="461665"/>
          </a:xfrm>
          <a:prstGeom prst="rect">
            <a:avLst/>
          </a:prstGeom>
          <a:noFill/>
        </p:spPr>
        <p:txBody>
          <a:bodyPr wrap="square" rtlCol="0">
            <a:spAutoFit/>
          </a:bodyPr>
          <a:lstStyle>
            <a:defPPr>
              <a:defRPr lang="zh-TW"/>
            </a:defPPr>
            <a:lvl1pPr>
              <a:defRPr sz="2400" b="0">
                <a:latin typeface="Times New Roman" panose="02020603050405020304" pitchFamily="18" charset="0"/>
                <a:ea typeface="Adobe 仿宋 Std R" panose="02020400000000000000" pitchFamily="18" charset="-128"/>
                <a:cs typeface="Times New Roman" panose="02020603050405020304" pitchFamily="18" charset="0"/>
              </a:defRPr>
            </a:lvl1pPr>
          </a:lstStyle>
          <a:p>
            <a:pPr algn="ctr"/>
            <a:r>
              <a:rPr lang="zh-TW" altLang="en-US" b="1" dirty="0">
                <a:solidFill>
                  <a:srgbClr val="002060"/>
                </a:solidFill>
              </a:rPr>
              <a:t>地理加權</a:t>
            </a:r>
          </a:p>
        </p:txBody>
      </p:sp>
      <p:cxnSp>
        <p:nvCxnSpPr>
          <p:cNvPr id="32" name="直線單箭頭接點 31">
            <a:extLst>
              <a:ext uri="{FF2B5EF4-FFF2-40B4-BE49-F238E27FC236}">
                <a16:creationId xmlns:a16="http://schemas.microsoft.com/office/drawing/2014/main" id="{6C07B28D-8E9B-42C9-97C4-C151FCA46568}"/>
              </a:ext>
            </a:extLst>
          </p:cNvPr>
          <p:cNvCxnSpPr>
            <a:cxnSpLocks/>
          </p:cNvCxnSpPr>
          <p:nvPr/>
        </p:nvCxnSpPr>
        <p:spPr>
          <a:xfrm flipH="1">
            <a:off x="8442960" y="5640560"/>
            <a:ext cx="441960" cy="0"/>
          </a:xfrm>
          <a:prstGeom prst="straightConnector1">
            <a:avLst/>
          </a:prstGeom>
          <a:ln w="28575">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024A6817-583A-4B34-9FBE-850FB38B45A6}"/>
              </a:ext>
            </a:extLst>
          </p:cNvPr>
          <p:cNvCxnSpPr>
            <a:cxnSpLocks/>
          </p:cNvCxnSpPr>
          <p:nvPr/>
        </p:nvCxnSpPr>
        <p:spPr>
          <a:xfrm>
            <a:off x="8627793" y="5652524"/>
            <a:ext cx="0" cy="307175"/>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E84D42A5-C4FC-4BFA-8602-0264E76EB4ED}"/>
              </a:ext>
            </a:extLst>
          </p:cNvPr>
          <p:cNvSpPr txBox="1"/>
          <p:nvPr/>
        </p:nvSpPr>
        <p:spPr>
          <a:xfrm>
            <a:off x="8376595" y="5983295"/>
            <a:ext cx="1752333" cy="400110"/>
          </a:xfrm>
          <a:prstGeom prst="rect">
            <a:avLst/>
          </a:prstGeom>
          <a:noFill/>
        </p:spPr>
        <p:txBody>
          <a:bodyPr wrap="square">
            <a:spAutoFit/>
          </a:bodyPr>
          <a:lstStyle/>
          <a:p>
            <a:pPr algn="ctr"/>
            <a:r>
              <a:rPr lang="zh-TW" altLang="en-US" sz="2000" b="1" dirty="0">
                <a:solidFill>
                  <a:srgbClr val="002060"/>
                </a:solidFill>
                <a:latin typeface="Adobe 仿宋 Std R" panose="02020400000000000000" pitchFamily="18" charset="-128"/>
                <a:ea typeface="Adobe 仿宋 Std R" panose="02020400000000000000" pitchFamily="18" charset="-128"/>
              </a:rPr>
              <a:t>空間環境變量</a:t>
            </a:r>
            <a:endParaRPr lang="zh-TW" altLang="en-US" sz="2000" dirty="0">
              <a:solidFill>
                <a:srgbClr val="002060"/>
              </a:solidFill>
              <a:latin typeface="Adobe 仿宋 Std R" panose="02020400000000000000" pitchFamily="18" charset="-128"/>
              <a:ea typeface="Adobe 仿宋 Std R" panose="02020400000000000000" pitchFamily="18" charset="-128"/>
            </a:endParaRPr>
          </a:p>
        </p:txBody>
      </p:sp>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5E09DE4F-2762-4E35-8485-C12C4B6BCD21}"/>
                  </a:ext>
                </a:extLst>
              </p:cNvPr>
              <p:cNvSpPr txBox="1"/>
              <p:nvPr/>
            </p:nvSpPr>
            <p:spPr>
              <a:xfrm>
                <a:off x="2738952" y="5798569"/>
                <a:ext cx="6096000" cy="5577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en-US" sz="2000" b="1" i="1" smtClean="0">
                              <a:solidFill>
                                <a:srgbClr val="836967"/>
                              </a:solidFill>
                              <a:latin typeface="Cambria Math" panose="02040503050406030204" pitchFamily="18" charset="0"/>
                            </a:rPr>
                          </m:ctrlPr>
                        </m:sSubPr>
                        <m:e>
                          <m:acc>
                            <m:accPr>
                              <m:chr m:val="̂"/>
                              <m:ctrlPr>
                                <a:rPr lang="zh-TW" altLang="en-US" sz="2000" b="1" i="1">
                                  <a:solidFill>
                                    <a:srgbClr val="836967"/>
                                  </a:solidFill>
                                  <a:latin typeface="Cambria Math" panose="02040503050406030204" pitchFamily="18" charset="0"/>
                                </a:rPr>
                              </m:ctrlPr>
                            </m:accPr>
                            <m:e>
                              <m:r>
                                <a:rPr lang="zh-TW" altLang="en-US" sz="2000" b="1" i="1">
                                  <a:latin typeface="Cambria Math" panose="02040503050406030204" pitchFamily="18" charset="0"/>
                                </a:rPr>
                                <m:t>𝜷</m:t>
                              </m:r>
                            </m:e>
                          </m:acc>
                        </m:e>
                        <m:sub>
                          <m:d>
                            <m:dPr>
                              <m:sepChr m:val=","/>
                              <m:ctrlPr>
                                <a:rPr lang="zh-TW" altLang="en-US" sz="2000" b="1" i="1">
                                  <a:latin typeface="Cambria Math" panose="02040503050406030204" pitchFamily="18" charset="0"/>
                                </a:rPr>
                              </m:ctrlPr>
                            </m:dPr>
                            <m:e>
                              <m:sSub>
                                <m:sSubPr>
                                  <m:ctrlPr>
                                    <a:rPr lang="zh-TW" altLang="en-US" sz="2000" b="1" i="1">
                                      <a:solidFill>
                                        <a:srgbClr val="836967"/>
                                      </a:solidFill>
                                      <a:latin typeface="Cambria Math" panose="02040503050406030204" pitchFamily="18" charset="0"/>
                                    </a:rPr>
                                  </m:ctrlPr>
                                </m:sSubPr>
                                <m:e>
                                  <m:r>
                                    <a:rPr lang="zh-TW" altLang="en-US" sz="2000" b="1" i="0">
                                      <a:latin typeface="Cambria Math" panose="02040503050406030204" pitchFamily="18" charset="0"/>
                                    </a:rPr>
                                    <m:t>𝐮</m:t>
                                  </m:r>
                                </m:e>
                                <m:sub>
                                  <m:r>
                                    <a:rPr lang="zh-TW" altLang="en-US" sz="2000" b="1" i="0">
                                      <a:latin typeface="Cambria Math" panose="02040503050406030204" pitchFamily="18" charset="0"/>
                                    </a:rPr>
                                    <m:t>𝐢</m:t>
                                  </m:r>
                                </m:sub>
                              </m:sSub>
                            </m:e>
                            <m:e>
                              <m:r>
                                <a:rPr lang="zh-TW" altLang="en-US" sz="2000" b="1" i="0">
                                  <a:latin typeface="Cambria Math" panose="02040503050406030204" pitchFamily="18" charset="0"/>
                                </a:rPr>
                                <m:t> </m:t>
                              </m:r>
                              <m:sSub>
                                <m:sSubPr>
                                  <m:ctrlPr>
                                    <a:rPr lang="zh-TW" altLang="en-US" sz="2000" b="1" i="1">
                                      <a:solidFill>
                                        <a:srgbClr val="836967"/>
                                      </a:solidFill>
                                      <a:latin typeface="Cambria Math" panose="02040503050406030204" pitchFamily="18" charset="0"/>
                                    </a:rPr>
                                  </m:ctrlPr>
                                </m:sSubPr>
                                <m:e>
                                  <m:r>
                                    <a:rPr lang="zh-TW" altLang="en-US" sz="2000" b="1" i="1">
                                      <a:latin typeface="Cambria Math" panose="02040503050406030204" pitchFamily="18" charset="0"/>
                                    </a:rPr>
                                    <m:t>𝒗</m:t>
                                  </m:r>
                                </m:e>
                                <m:sub>
                                  <m:r>
                                    <a:rPr lang="zh-TW" altLang="en-US" sz="2000" b="1" i="1">
                                      <a:latin typeface="Cambria Math" panose="02040503050406030204" pitchFamily="18" charset="0"/>
                                    </a:rPr>
                                    <m:t>𝒊</m:t>
                                  </m:r>
                                </m:sub>
                              </m:sSub>
                            </m:e>
                          </m:d>
                        </m:sub>
                      </m:sSub>
                      <m:r>
                        <a:rPr lang="zh-TW" altLang="en-US" sz="2000" b="1" i="0">
                          <a:latin typeface="Cambria Math" panose="02040503050406030204" pitchFamily="18" charset="0"/>
                        </a:rPr>
                        <m:t>=</m:t>
                      </m:r>
                      <m:sSup>
                        <m:sSupPr>
                          <m:ctrlPr>
                            <a:rPr lang="zh-TW" altLang="en-US" sz="2000" b="1" i="1">
                              <a:solidFill>
                                <a:srgbClr val="836967"/>
                              </a:solidFill>
                              <a:latin typeface="Cambria Math" panose="02040503050406030204" pitchFamily="18" charset="0"/>
                            </a:rPr>
                          </m:ctrlPr>
                        </m:sSupPr>
                        <m:e>
                          <m:d>
                            <m:dPr>
                              <m:ctrlPr>
                                <a:rPr lang="zh-TW" altLang="en-US" sz="2000" b="1" i="1">
                                  <a:solidFill>
                                    <a:srgbClr val="836967"/>
                                  </a:solidFill>
                                  <a:latin typeface="Cambria Math" panose="02040503050406030204" pitchFamily="18" charset="0"/>
                                </a:rPr>
                              </m:ctrlPr>
                            </m:dPr>
                            <m:e>
                              <m:sSup>
                                <m:sSupPr>
                                  <m:ctrlPr>
                                    <a:rPr lang="zh-TW" altLang="en-US" sz="2000" b="1" i="1">
                                      <a:solidFill>
                                        <a:srgbClr val="836967"/>
                                      </a:solidFill>
                                      <a:latin typeface="Cambria Math" panose="02040503050406030204" pitchFamily="18" charset="0"/>
                                    </a:rPr>
                                  </m:ctrlPr>
                                </m:sSupPr>
                                <m:e>
                                  <m:r>
                                    <a:rPr lang="zh-TW" altLang="en-US" sz="2000" b="1" i="1">
                                      <a:latin typeface="Cambria Math" panose="02040503050406030204" pitchFamily="18" charset="0"/>
                                    </a:rPr>
                                    <m:t>𝑿</m:t>
                                  </m:r>
                                </m:e>
                                <m:sup>
                                  <m:r>
                                    <a:rPr lang="zh-TW" altLang="en-US" sz="2000" b="1" i="1">
                                      <a:latin typeface="Cambria Math" panose="02040503050406030204" pitchFamily="18" charset="0"/>
                                    </a:rPr>
                                    <m:t>𝑻</m:t>
                                  </m:r>
                                </m:sup>
                              </m:sSup>
                              <m:sSub>
                                <m:sSubPr>
                                  <m:ctrlPr>
                                    <a:rPr lang="zh-TW" altLang="en-US" sz="2000" b="1" i="1">
                                      <a:solidFill>
                                        <a:srgbClr val="836967"/>
                                      </a:solidFill>
                                      <a:latin typeface="Cambria Math" panose="02040503050406030204" pitchFamily="18" charset="0"/>
                                    </a:rPr>
                                  </m:ctrlPr>
                                </m:sSubPr>
                                <m:e>
                                  <m:r>
                                    <a:rPr lang="zh-TW" altLang="en-US" sz="2000" b="1" i="1">
                                      <a:latin typeface="Cambria Math" panose="02040503050406030204" pitchFamily="18" charset="0"/>
                                    </a:rPr>
                                    <m:t>𝒘</m:t>
                                  </m:r>
                                </m:e>
                                <m:sub>
                                  <m:d>
                                    <m:dPr>
                                      <m:ctrlPr>
                                        <a:rPr lang="zh-TW" altLang="en-US" sz="2000" b="1" i="1">
                                          <a:solidFill>
                                            <a:srgbClr val="836967"/>
                                          </a:solidFill>
                                          <a:latin typeface="Cambria Math" panose="02040503050406030204" pitchFamily="18" charset="0"/>
                                        </a:rPr>
                                      </m:ctrlPr>
                                    </m:dPr>
                                    <m:e>
                                      <m:sSub>
                                        <m:sSubPr>
                                          <m:ctrlPr>
                                            <a:rPr lang="zh-TW" altLang="en-US" sz="2000" b="1" i="1">
                                              <a:solidFill>
                                                <a:srgbClr val="836967"/>
                                              </a:solidFill>
                                              <a:latin typeface="Cambria Math" panose="02040503050406030204" pitchFamily="18" charset="0"/>
                                            </a:rPr>
                                          </m:ctrlPr>
                                        </m:sSubPr>
                                        <m:e>
                                          <m:r>
                                            <a:rPr lang="zh-TW" altLang="en-US" sz="2000" b="1" i="1">
                                              <a:latin typeface="Cambria Math" panose="02040503050406030204" pitchFamily="18" charset="0"/>
                                            </a:rPr>
                                            <m:t>𝒖</m:t>
                                          </m:r>
                                        </m:e>
                                        <m:sub>
                                          <m:r>
                                            <a:rPr lang="zh-TW" altLang="en-US" sz="2000" b="1" i="1">
                                              <a:latin typeface="Cambria Math" panose="02040503050406030204" pitchFamily="18" charset="0"/>
                                            </a:rPr>
                                            <m:t>𝒊</m:t>
                                          </m:r>
                                        </m:sub>
                                      </m:sSub>
                                      <m:r>
                                        <a:rPr lang="zh-TW" altLang="en-US" sz="2000" b="1" i="0">
                                          <a:latin typeface="Cambria Math" panose="02040503050406030204" pitchFamily="18" charset="0"/>
                                        </a:rPr>
                                        <m:t>, </m:t>
                                      </m:r>
                                      <m:sSub>
                                        <m:sSubPr>
                                          <m:ctrlPr>
                                            <a:rPr lang="zh-TW" altLang="en-US" sz="2000" b="1" i="1">
                                              <a:solidFill>
                                                <a:srgbClr val="836967"/>
                                              </a:solidFill>
                                              <a:latin typeface="Cambria Math" panose="02040503050406030204" pitchFamily="18" charset="0"/>
                                            </a:rPr>
                                          </m:ctrlPr>
                                        </m:sSubPr>
                                        <m:e>
                                          <m:r>
                                            <a:rPr lang="zh-TW" altLang="en-US" sz="2000" b="1" i="1">
                                              <a:latin typeface="Cambria Math" panose="02040503050406030204" pitchFamily="18" charset="0"/>
                                            </a:rPr>
                                            <m:t>𝒗</m:t>
                                          </m:r>
                                        </m:e>
                                        <m:sub>
                                          <m:r>
                                            <a:rPr lang="zh-TW" altLang="en-US" sz="2000" b="1" i="1">
                                              <a:latin typeface="Cambria Math" panose="02040503050406030204" pitchFamily="18" charset="0"/>
                                            </a:rPr>
                                            <m:t>𝒊</m:t>
                                          </m:r>
                                        </m:sub>
                                      </m:sSub>
                                    </m:e>
                                  </m:d>
                                </m:sub>
                              </m:sSub>
                              <m:r>
                                <a:rPr lang="zh-TW" altLang="en-US" sz="2000" b="1" i="1">
                                  <a:latin typeface="Cambria Math" panose="02040503050406030204" pitchFamily="18" charset="0"/>
                                </a:rPr>
                                <m:t>𝑿</m:t>
                              </m:r>
                            </m:e>
                          </m:d>
                        </m:e>
                        <m:sup>
                          <m:r>
                            <a:rPr lang="zh-TW" altLang="en-US" sz="2000" b="1" i="0">
                              <a:latin typeface="Cambria Math" panose="02040503050406030204" pitchFamily="18" charset="0"/>
                            </a:rPr>
                            <m:t>−</m:t>
                          </m:r>
                          <m:r>
                            <a:rPr lang="zh-TW" altLang="en-US" sz="2000" b="1" i="0">
                              <a:latin typeface="Cambria Math" panose="02040503050406030204" pitchFamily="18" charset="0"/>
                            </a:rPr>
                            <m:t>𝟏</m:t>
                          </m:r>
                        </m:sup>
                      </m:sSup>
                      <m:sSup>
                        <m:sSupPr>
                          <m:ctrlPr>
                            <a:rPr lang="zh-TW" altLang="en-US" sz="2000" b="1" i="1">
                              <a:solidFill>
                                <a:srgbClr val="836967"/>
                              </a:solidFill>
                              <a:latin typeface="Cambria Math" panose="02040503050406030204" pitchFamily="18" charset="0"/>
                            </a:rPr>
                          </m:ctrlPr>
                        </m:sSupPr>
                        <m:e>
                          <m:r>
                            <a:rPr lang="zh-TW" altLang="en-US" sz="2000" b="1" i="1">
                              <a:latin typeface="Cambria Math" panose="02040503050406030204" pitchFamily="18" charset="0"/>
                            </a:rPr>
                            <m:t>𝑿</m:t>
                          </m:r>
                        </m:e>
                        <m:sup>
                          <m:r>
                            <a:rPr lang="zh-TW" altLang="en-US" sz="2000" b="1" i="1">
                              <a:latin typeface="Cambria Math" panose="02040503050406030204" pitchFamily="18" charset="0"/>
                            </a:rPr>
                            <m:t>𝑻</m:t>
                          </m:r>
                        </m:sup>
                      </m:sSup>
                      <m:sSub>
                        <m:sSubPr>
                          <m:ctrlPr>
                            <a:rPr lang="zh-TW" altLang="en-US" sz="2000" b="1" i="1">
                              <a:solidFill>
                                <a:srgbClr val="836967"/>
                              </a:solidFill>
                              <a:latin typeface="Cambria Math" panose="02040503050406030204" pitchFamily="18" charset="0"/>
                            </a:rPr>
                          </m:ctrlPr>
                        </m:sSubPr>
                        <m:e>
                          <m:r>
                            <a:rPr lang="zh-TW" altLang="en-US" sz="2000" b="1" i="1">
                              <a:latin typeface="Cambria Math" panose="02040503050406030204" pitchFamily="18" charset="0"/>
                            </a:rPr>
                            <m:t>𝒘</m:t>
                          </m:r>
                        </m:e>
                        <m:sub>
                          <m:d>
                            <m:dPr>
                              <m:sepChr m:val=","/>
                              <m:ctrlPr>
                                <a:rPr lang="zh-TW" altLang="en-US" sz="2000" b="1" i="1">
                                  <a:latin typeface="Cambria Math" panose="02040503050406030204" pitchFamily="18" charset="0"/>
                                </a:rPr>
                              </m:ctrlPr>
                            </m:dPr>
                            <m:e>
                              <m:sSub>
                                <m:sSubPr>
                                  <m:ctrlPr>
                                    <a:rPr lang="zh-TW" altLang="en-US" sz="2000" b="1" i="1">
                                      <a:solidFill>
                                        <a:srgbClr val="836967"/>
                                      </a:solidFill>
                                      <a:latin typeface="Cambria Math" panose="02040503050406030204" pitchFamily="18" charset="0"/>
                                    </a:rPr>
                                  </m:ctrlPr>
                                </m:sSubPr>
                                <m:e>
                                  <m:r>
                                    <a:rPr lang="zh-TW" altLang="en-US" sz="2000" b="1" i="1">
                                      <a:latin typeface="Cambria Math" panose="02040503050406030204" pitchFamily="18" charset="0"/>
                                    </a:rPr>
                                    <m:t>𝒖</m:t>
                                  </m:r>
                                </m:e>
                                <m:sub>
                                  <m:r>
                                    <a:rPr lang="zh-TW" altLang="en-US" sz="2000" b="1" i="1">
                                      <a:latin typeface="Cambria Math" panose="02040503050406030204" pitchFamily="18" charset="0"/>
                                    </a:rPr>
                                    <m:t>𝒊</m:t>
                                  </m:r>
                                </m:sub>
                              </m:sSub>
                            </m:e>
                            <m:e>
                              <m:r>
                                <a:rPr lang="zh-TW" altLang="en-US" sz="2000" b="1" i="0">
                                  <a:latin typeface="Cambria Math" panose="02040503050406030204" pitchFamily="18" charset="0"/>
                                </a:rPr>
                                <m:t> </m:t>
                              </m:r>
                              <m:sSub>
                                <m:sSubPr>
                                  <m:ctrlPr>
                                    <a:rPr lang="zh-TW" altLang="en-US" sz="2000" b="1" i="1">
                                      <a:solidFill>
                                        <a:srgbClr val="836967"/>
                                      </a:solidFill>
                                      <a:latin typeface="Cambria Math" panose="02040503050406030204" pitchFamily="18" charset="0"/>
                                    </a:rPr>
                                  </m:ctrlPr>
                                </m:sSubPr>
                                <m:e>
                                  <m:r>
                                    <a:rPr lang="zh-TW" altLang="en-US" sz="2000" b="1" i="1">
                                      <a:latin typeface="Cambria Math" panose="02040503050406030204" pitchFamily="18" charset="0"/>
                                    </a:rPr>
                                    <m:t>𝒗</m:t>
                                  </m:r>
                                </m:e>
                                <m:sub>
                                  <m:r>
                                    <a:rPr lang="zh-TW" altLang="en-US" sz="2000" b="1" i="1">
                                      <a:latin typeface="Cambria Math" panose="02040503050406030204" pitchFamily="18" charset="0"/>
                                    </a:rPr>
                                    <m:t>𝒊</m:t>
                                  </m:r>
                                </m:sub>
                              </m:sSub>
                            </m:e>
                          </m:d>
                        </m:sub>
                      </m:sSub>
                      <m:r>
                        <a:rPr lang="zh-TW" altLang="en-US" sz="2000" b="1" i="1">
                          <a:latin typeface="Cambria Math" panose="02040503050406030204" pitchFamily="18" charset="0"/>
                        </a:rPr>
                        <m:t>𝒀</m:t>
                      </m:r>
                    </m:oMath>
                  </m:oMathPara>
                </a14:m>
                <a:endParaRPr lang="zh-TW" altLang="en-US" sz="2000" b="1" dirty="0"/>
              </a:p>
            </p:txBody>
          </p:sp>
        </mc:Choice>
        <mc:Fallback xmlns="">
          <p:sp>
            <p:nvSpPr>
              <p:cNvPr id="36" name="文字方塊 35">
                <a:extLst>
                  <a:ext uri="{FF2B5EF4-FFF2-40B4-BE49-F238E27FC236}">
                    <a16:creationId xmlns:a16="http://schemas.microsoft.com/office/drawing/2014/main" id="{5E09DE4F-2762-4E35-8485-C12C4B6BCD21}"/>
                  </a:ext>
                </a:extLst>
              </p:cNvPr>
              <p:cNvSpPr txBox="1">
                <a:spLocks noRot="1" noChangeAspect="1" noMove="1" noResize="1" noEditPoints="1" noAdjustHandles="1" noChangeArrowheads="1" noChangeShapeType="1" noTextEdit="1"/>
              </p:cNvSpPr>
              <p:nvPr/>
            </p:nvSpPr>
            <p:spPr>
              <a:xfrm>
                <a:off x="2738952" y="5798569"/>
                <a:ext cx="6096000" cy="557781"/>
              </a:xfrm>
              <a:prstGeom prst="rect">
                <a:avLst/>
              </a:prstGeom>
              <a:blipFill>
                <a:blip r:embed="rId3"/>
                <a:stretch>
                  <a:fillRect/>
                </a:stretch>
              </a:blipFill>
            </p:spPr>
            <p:txBody>
              <a:bodyPr/>
              <a:lstStyle/>
              <a:p>
                <a:r>
                  <a:rPr lang="zh-TW" altLang="en-US">
                    <a:noFill/>
                  </a:rPr>
                  <a:t> </a:t>
                </a:r>
              </a:p>
            </p:txBody>
          </p:sp>
        </mc:Fallback>
      </mc:AlternateContent>
      <p:cxnSp>
        <p:nvCxnSpPr>
          <p:cNvPr id="39" name="直線單箭頭接點 38">
            <a:extLst>
              <a:ext uri="{FF2B5EF4-FFF2-40B4-BE49-F238E27FC236}">
                <a16:creationId xmlns:a16="http://schemas.microsoft.com/office/drawing/2014/main" id="{BF585399-154E-4AA7-81D6-4D1AF8DF7E5C}"/>
              </a:ext>
            </a:extLst>
          </p:cNvPr>
          <p:cNvCxnSpPr>
            <a:cxnSpLocks/>
          </p:cNvCxnSpPr>
          <p:nvPr/>
        </p:nvCxnSpPr>
        <p:spPr>
          <a:xfrm flipH="1">
            <a:off x="6917903" y="6356350"/>
            <a:ext cx="879133" cy="0"/>
          </a:xfrm>
          <a:prstGeom prst="straightConnector1">
            <a:avLst/>
          </a:prstGeom>
          <a:ln w="28575">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DBF0E963-3E62-4D8C-819E-92281EBB545C}"/>
              </a:ext>
            </a:extLst>
          </p:cNvPr>
          <p:cNvCxnSpPr>
            <a:cxnSpLocks/>
          </p:cNvCxnSpPr>
          <p:nvPr/>
        </p:nvCxnSpPr>
        <p:spPr>
          <a:xfrm>
            <a:off x="7364752" y="6350123"/>
            <a:ext cx="0" cy="258957"/>
          </a:xfrm>
          <a:prstGeom prst="straightConnector1">
            <a:avLst/>
          </a:prstGeom>
          <a:ln w="28575">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E43E8490-2798-4A5A-A941-81951FE33D50}"/>
              </a:ext>
            </a:extLst>
          </p:cNvPr>
          <p:cNvCxnSpPr>
            <a:cxnSpLocks/>
          </p:cNvCxnSpPr>
          <p:nvPr/>
        </p:nvCxnSpPr>
        <p:spPr>
          <a:xfrm>
            <a:off x="7364752" y="6595595"/>
            <a:ext cx="285728"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BD4AF914-ABCD-475D-A728-959FC35B91F7}"/>
              </a:ext>
            </a:extLst>
          </p:cNvPr>
          <p:cNvSpPr txBox="1"/>
          <p:nvPr/>
        </p:nvSpPr>
        <p:spPr>
          <a:xfrm>
            <a:off x="7650480" y="6393880"/>
            <a:ext cx="733959" cy="400110"/>
          </a:xfrm>
          <a:prstGeom prst="rect">
            <a:avLst/>
          </a:prstGeom>
          <a:noFill/>
        </p:spPr>
        <p:txBody>
          <a:bodyPr wrap="square">
            <a:spAutoFit/>
          </a:bodyPr>
          <a:lstStyle/>
          <a:p>
            <a:pPr algn="ctr"/>
            <a:r>
              <a:rPr lang="zh-TW" altLang="en-US" sz="2000" b="1" dirty="0">
                <a:solidFill>
                  <a:srgbClr val="002060"/>
                </a:solidFill>
                <a:latin typeface="Adobe 仿宋 Std R" panose="02020400000000000000" pitchFamily="18" charset="-128"/>
                <a:ea typeface="Adobe 仿宋 Std R" panose="02020400000000000000" pitchFamily="18" charset="-128"/>
              </a:rPr>
              <a:t>權重</a:t>
            </a:r>
            <a:endParaRPr lang="zh-TW" altLang="en-US" sz="2000" dirty="0">
              <a:solidFill>
                <a:srgbClr val="002060"/>
              </a:solidFill>
              <a:latin typeface="Adobe 仿宋 Std R" panose="02020400000000000000" pitchFamily="18" charset="-128"/>
              <a:ea typeface="Adobe 仿宋 Std R" panose="02020400000000000000" pitchFamily="18" charset="-128"/>
            </a:endParaRPr>
          </a:p>
        </p:txBody>
      </p:sp>
      <p:sp>
        <p:nvSpPr>
          <p:cNvPr id="27" name="文字方塊 26">
            <a:extLst>
              <a:ext uri="{FF2B5EF4-FFF2-40B4-BE49-F238E27FC236}">
                <a16:creationId xmlns:a16="http://schemas.microsoft.com/office/drawing/2014/main" id="{3734F332-9664-A0FD-67B4-ED069058D1A5}"/>
              </a:ext>
            </a:extLst>
          </p:cNvPr>
          <p:cNvSpPr txBox="1"/>
          <p:nvPr/>
        </p:nvSpPr>
        <p:spPr>
          <a:xfrm>
            <a:off x="2950561" y="1530230"/>
            <a:ext cx="8534859"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dirty="0">
                <a:latin typeface="Times New Roman" panose="02020603050405020304" pitchFamily="18" charset="0"/>
                <a:cs typeface="Times New Roman" panose="02020603050405020304" pitchFamily="18" charset="0"/>
              </a:rPr>
              <a:t>地理加權迴歸（</a:t>
            </a:r>
            <a:r>
              <a:rPr lang="en-US" altLang="zh-TW" dirty="0">
                <a:latin typeface="Times New Roman" panose="02020603050405020304" pitchFamily="18" charset="0"/>
                <a:cs typeface="Times New Roman" panose="02020603050405020304" pitchFamily="18" charset="0"/>
              </a:rPr>
              <a:t>Geographically Weighted Regression, GWR</a:t>
            </a:r>
            <a:r>
              <a:rPr lang="zh-TW" altLang="en-US" dirty="0">
                <a:latin typeface="Times New Roman" panose="02020603050405020304" pitchFamily="18" charset="0"/>
                <a:cs typeface="Times New Roman" panose="02020603050405020304" pitchFamily="18" charset="0"/>
              </a:rPr>
              <a:t>）</a:t>
            </a:r>
          </a:p>
        </p:txBody>
      </p:sp>
      <p:sp>
        <p:nvSpPr>
          <p:cNvPr id="31" name="文字方塊 30">
            <a:extLst>
              <a:ext uri="{FF2B5EF4-FFF2-40B4-BE49-F238E27FC236}">
                <a16:creationId xmlns:a16="http://schemas.microsoft.com/office/drawing/2014/main" id="{1A97F63C-415D-7587-7CF8-9DB71B67BC43}"/>
              </a:ext>
            </a:extLst>
          </p:cNvPr>
          <p:cNvSpPr txBox="1"/>
          <p:nvPr/>
        </p:nvSpPr>
        <p:spPr>
          <a:xfrm>
            <a:off x="984740" y="1468965"/>
            <a:ext cx="2078041"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模式建構</a:t>
            </a:r>
          </a:p>
        </p:txBody>
      </p:sp>
      <p:sp>
        <p:nvSpPr>
          <p:cNvPr id="35" name="投影片編號版面配置區 6">
            <a:extLst>
              <a:ext uri="{FF2B5EF4-FFF2-40B4-BE49-F238E27FC236}">
                <a16:creationId xmlns:a16="http://schemas.microsoft.com/office/drawing/2014/main" id="{7FE0FC1D-57DA-F98C-E9A6-D74552BE70D4}"/>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9</a:t>
            </a:fld>
            <a:endParaRPr lang="zh-TW" altLang="en-US" sz="1600"/>
          </a:p>
        </p:txBody>
      </p:sp>
    </p:spTree>
    <p:extLst>
      <p:ext uri="{BB962C8B-B14F-4D97-AF65-F5344CB8AC3E}">
        <p14:creationId xmlns:p14="http://schemas.microsoft.com/office/powerpoint/2010/main" val="173975271"/>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2038</TotalTime>
  <Words>1478</Words>
  <Application>Microsoft Office PowerPoint</Application>
  <PresentationFormat>寬螢幕</PresentationFormat>
  <Paragraphs>270</Paragraphs>
  <Slides>24</Slides>
  <Notes>15</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24</vt:i4>
      </vt:variant>
    </vt:vector>
  </HeadingPairs>
  <TitlesOfParts>
    <vt:vector size="34" baseType="lpstr">
      <vt:lpstr>Times New Roman</vt:lpstr>
      <vt:lpstr>Adobe 仿宋 Std R</vt:lpstr>
      <vt:lpstr>Cambria Math</vt:lpstr>
      <vt:lpstr>Calibri Light</vt:lpstr>
      <vt:lpstr>Arial</vt:lpstr>
      <vt:lpstr>Wingdings</vt:lpstr>
      <vt:lpstr>Adobe Caslon Pro</vt:lpstr>
      <vt:lpstr>微軟正黑體</vt:lpstr>
      <vt:lpstr>Calibri</vt:lpstr>
      <vt:lpstr>Office 佈景主題</vt:lpstr>
      <vt:lpstr>運輸需求分析 期末報告</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運輸風險管理_期中報告</dc:title>
  <dc:creator>家榮 葉</dc:creator>
  <cp:lastModifiedBy>家榮 葉</cp:lastModifiedBy>
  <cp:revision>580</cp:revision>
  <dcterms:created xsi:type="dcterms:W3CDTF">2021-10-11T15:05:00Z</dcterms:created>
  <dcterms:modified xsi:type="dcterms:W3CDTF">2022-05-29T18:42:09Z</dcterms:modified>
</cp:coreProperties>
</file>